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72" r:id="rId1"/>
    <p:sldMasterId id="2147483821" r:id="rId2"/>
  </p:sldMasterIdLst>
  <p:notesMasterIdLst>
    <p:notesMasterId r:id="rId48"/>
  </p:notesMasterIdLst>
  <p:handoutMasterIdLst>
    <p:handoutMasterId r:id="rId49"/>
  </p:handoutMasterIdLst>
  <p:sldIdLst>
    <p:sldId id="265" r:id="rId3"/>
    <p:sldId id="294" r:id="rId4"/>
    <p:sldId id="295" r:id="rId5"/>
    <p:sldId id="296" r:id="rId6"/>
    <p:sldId id="297" r:id="rId7"/>
    <p:sldId id="262" r:id="rId8"/>
    <p:sldId id="263" r:id="rId9"/>
    <p:sldId id="275" r:id="rId10"/>
    <p:sldId id="276" r:id="rId11"/>
    <p:sldId id="264" r:id="rId12"/>
    <p:sldId id="298" r:id="rId13"/>
    <p:sldId id="266" r:id="rId14"/>
    <p:sldId id="267" r:id="rId15"/>
    <p:sldId id="274" r:id="rId16"/>
    <p:sldId id="269" r:id="rId17"/>
    <p:sldId id="270" r:id="rId18"/>
    <p:sldId id="271" r:id="rId19"/>
    <p:sldId id="277" r:id="rId20"/>
    <p:sldId id="299" r:id="rId21"/>
    <p:sldId id="300" r:id="rId22"/>
    <p:sldId id="301" r:id="rId23"/>
    <p:sldId id="302" r:id="rId24"/>
    <p:sldId id="303" r:id="rId25"/>
    <p:sldId id="304" r:id="rId26"/>
    <p:sldId id="280" r:id="rId27"/>
    <p:sldId id="281" r:id="rId28"/>
    <p:sldId id="282" r:id="rId29"/>
    <p:sldId id="278" r:id="rId30"/>
    <p:sldId id="284" r:id="rId31"/>
    <p:sldId id="279" r:id="rId32"/>
    <p:sldId id="285" r:id="rId33"/>
    <p:sldId id="286" r:id="rId34"/>
    <p:sldId id="287" r:id="rId35"/>
    <p:sldId id="288" r:id="rId36"/>
    <p:sldId id="289" r:id="rId37"/>
    <p:sldId id="290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272" r:id="rId47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3168" userDrawn="1">
          <p15:clr>
            <a:srgbClr val="A4A3A4"/>
          </p15:clr>
        </p15:guide>
        <p15:guide id="5" orient="horz" pos="24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81B"/>
    <a:srgbClr val="154884"/>
    <a:srgbClr val="607D8B"/>
    <a:srgbClr val="FFFFFF"/>
    <a:srgbClr val="55595D"/>
    <a:srgbClr val="FF6D00"/>
    <a:srgbClr val="E09878"/>
    <a:srgbClr val="C56D46"/>
    <a:srgbClr val="DDAC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43" autoAdjust="0"/>
    <p:restoredTop sz="96240" autoAdjust="0"/>
  </p:normalViewPr>
  <p:slideViewPr>
    <p:cSldViewPr snapToGrid="0" showGuides="1">
      <p:cViewPr varScale="1">
        <p:scale>
          <a:sx n="49" d="100"/>
          <a:sy n="49" d="100"/>
        </p:scale>
        <p:origin x="1796" y="264"/>
      </p:cViewPr>
      <p:guideLst>
        <p:guide pos="3168"/>
        <p:guide orient="horz" pos="24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040"/>
    </p:cViewPr>
  </p:sorterViewPr>
  <p:notesViewPr>
    <p:cSldViewPr snapToGrid="0" showGuides="1">
      <p:cViewPr varScale="1">
        <p:scale>
          <a:sx n="67" d="100"/>
          <a:sy n="67" d="100"/>
        </p:scale>
        <p:origin x="274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BF0A9-53F2-4B8B-B39E-AF90FDD41834}" type="datetimeFigureOut">
              <a:rPr lang="id-ID" smtClean="0"/>
              <a:t>28/05/2025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4708D9-5C52-4F38-89B4-7EBFBBBAB1C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83045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669DB-6376-48A2-91B6-12D8FEEBFE6F}" type="datetimeFigureOut">
              <a:rPr lang="id-ID" smtClean="0"/>
              <a:t>28/05/2025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9D4C4-071F-483F-815A-4531DF3FD0B7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36029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55857" rtl="0" eaLnBrk="1" latinLnBrk="0" hangingPunct="1">
      <a:defRPr sz="1123" kern="1200">
        <a:solidFill>
          <a:schemeClr val="tx1"/>
        </a:solidFill>
        <a:latin typeface="+mn-lt"/>
        <a:ea typeface="+mn-ea"/>
        <a:cs typeface="+mn-cs"/>
      </a:defRPr>
    </a:lvl1pPr>
    <a:lvl2pPr marL="427929" algn="l" defTabSz="855857" rtl="0" eaLnBrk="1" latinLnBrk="0" hangingPunct="1">
      <a:defRPr sz="1123" kern="1200">
        <a:solidFill>
          <a:schemeClr val="tx1"/>
        </a:solidFill>
        <a:latin typeface="+mn-lt"/>
        <a:ea typeface="+mn-ea"/>
        <a:cs typeface="+mn-cs"/>
      </a:defRPr>
    </a:lvl2pPr>
    <a:lvl3pPr marL="855857" algn="l" defTabSz="855857" rtl="0" eaLnBrk="1" latinLnBrk="0" hangingPunct="1">
      <a:defRPr sz="1123" kern="1200">
        <a:solidFill>
          <a:schemeClr val="tx1"/>
        </a:solidFill>
        <a:latin typeface="+mn-lt"/>
        <a:ea typeface="+mn-ea"/>
        <a:cs typeface="+mn-cs"/>
      </a:defRPr>
    </a:lvl3pPr>
    <a:lvl4pPr marL="1283786" algn="l" defTabSz="855857" rtl="0" eaLnBrk="1" latinLnBrk="0" hangingPunct="1">
      <a:defRPr sz="1123" kern="1200">
        <a:solidFill>
          <a:schemeClr val="tx1"/>
        </a:solidFill>
        <a:latin typeface="+mn-lt"/>
        <a:ea typeface="+mn-ea"/>
        <a:cs typeface="+mn-cs"/>
      </a:defRPr>
    </a:lvl4pPr>
    <a:lvl5pPr marL="1711714" algn="l" defTabSz="855857" rtl="0" eaLnBrk="1" latinLnBrk="0" hangingPunct="1">
      <a:defRPr sz="1123" kern="1200">
        <a:solidFill>
          <a:schemeClr val="tx1"/>
        </a:solidFill>
        <a:latin typeface="+mn-lt"/>
        <a:ea typeface="+mn-ea"/>
        <a:cs typeface="+mn-cs"/>
      </a:defRPr>
    </a:lvl5pPr>
    <a:lvl6pPr marL="2139642" algn="l" defTabSz="855857" rtl="0" eaLnBrk="1" latinLnBrk="0" hangingPunct="1">
      <a:defRPr sz="1123" kern="1200">
        <a:solidFill>
          <a:schemeClr val="tx1"/>
        </a:solidFill>
        <a:latin typeface="+mn-lt"/>
        <a:ea typeface="+mn-ea"/>
        <a:cs typeface="+mn-cs"/>
      </a:defRPr>
    </a:lvl6pPr>
    <a:lvl7pPr marL="2567570" algn="l" defTabSz="855857" rtl="0" eaLnBrk="1" latinLnBrk="0" hangingPunct="1">
      <a:defRPr sz="1123" kern="1200">
        <a:solidFill>
          <a:schemeClr val="tx1"/>
        </a:solidFill>
        <a:latin typeface="+mn-lt"/>
        <a:ea typeface="+mn-ea"/>
        <a:cs typeface="+mn-cs"/>
      </a:defRPr>
    </a:lvl7pPr>
    <a:lvl8pPr marL="2995500" algn="l" defTabSz="855857" rtl="0" eaLnBrk="1" latinLnBrk="0" hangingPunct="1">
      <a:defRPr sz="1123" kern="1200">
        <a:solidFill>
          <a:schemeClr val="tx1"/>
        </a:solidFill>
        <a:latin typeface="+mn-lt"/>
        <a:ea typeface="+mn-ea"/>
        <a:cs typeface="+mn-cs"/>
      </a:defRPr>
    </a:lvl8pPr>
    <a:lvl9pPr marL="3423429" algn="l" defTabSz="855857" rtl="0" eaLnBrk="1" latinLnBrk="0" hangingPunct="1">
      <a:defRPr sz="112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B66CAB5-0B9B-F835-559D-149B311BBC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44A3EB-A837-4890-93F6-8B93C2F909E4}" type="slidenum">
              <a:rPr lang="en-GB" altLang="en-US"/>
              <a:pPr/>
              <a:t>2</a:t>
            </a:fld>
            <a:endParaRPr lang="en-GB" altLang="en-US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D257D2EC-EA79-3537-C5E6-10A224F40F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2A29994B-D5C2-C522-0DF3-810CC4023D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CA68EA4-A770-AE16-D2DE-E4E697C338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7B12E4-B75B-4A40-B674-D290BD40CFA4}" type="slidenum">
              <a:rPr lang="en-GB" altLang="en-US"/>
              <a:pPr/>
              <a:t>11</a:t>
            </a:fld>
            <a:endParaRPr lang="en-GB" altLang="en-US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2F83667E-157D-2345-CCA8-0D6C566B2D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41CA02AA-9C3C-668F-B517-389E222AF9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51201DC-B4BE-E177-019B-815EC180DD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EB667E-0D36-406A-B4FE-80AED02401F3}" type="slidenum">
              <a:rPr lang="en-GB" altLang="en-US"/>
              <a:pPr/>
              <a:t>12</a:t>
            </a:fld>
            <a:endParaRPr lang="en-GB" altLang="en-US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B69BA68C-5317-2544-37D9-E49C2C89A4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7DC88F8C-B332-C248-EA37-B5978A5AEE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BBFD93E-70F5-B7CF-585C-3E6F4488CA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CB0936-C30E-4200-9026-4DBBE1DEFBD1}" type="slidenum">
              <a:rPr lang="en-GB" altLang="en-US"/>
              <a:pPr/>
              <a:t>13</a:t>
            </a:fld>
            <a:endParaRPr lang="en-GB" altLang="en-US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3B3D890A-1EE7-1895-42D2-FF519C8E0C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ACA3D534-1156-77C1-6A90-975EBF1DF3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B8134-A594-249C-DDD6-2F4D4F893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C0D9C12-1152-8B3A-DC3B-41E822AA47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CB0936-C30E-4200-9026-4DBBE1DEFBD1}" type="slidenum">
              <a:rPr lang="en-GB" altLang="en-US"/>
              <a:pPr/>
              <a:t>14</a:t>
            </a:fld>
            <a:endParaRPr lang="en-GB" altLang="en-US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B62140A8-7CA4-4984-EBAB-B10F1EE9E0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AE5D00C9-28BE-440D-DB0F-DBF13C34F2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086498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B940C2E-3ECB-6EF3-8AB3-AAFCF9A0F8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B1677B-77A5-4758-8C2B-DFD6839DF966}" type="slidenum">
              <a:rPr lang="en-GB" altLang="en-US"/>
              <a:pPr/>
              <a:t>15</a:t>
            </a:fld>
            <a:endParaRPr lang="en-GB" altLang="en-US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D44D1656-B9A1-A093-1D17-3C8A0260E0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EE486DEA-87A8-7AEE-5767-39397BC1B9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6244589-344B-264E-5724-92E21F6874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6B27E5-2175-48C8-AB84-62EFD82628FF}" type="slidenum">
              <a:rPr lang="en-GB" altLang="en-US"/>
              <a:pPr/>
              <a:t>16</a:t>
            </a:fld>
            <a:endParaRPr lang="en-GB" altLang="en-US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68C03BD8-DE11-A72A-2F05-8DDCDC556D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75741088-DAE4-EDE4-94F0-2FC91B9316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CB62AEE-A552-49D6-8764-043B522818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E5242C-EA40-4462-823C-563D57D7F227}" type="slidenum">
              <a:rPr lang="en-GB" altLang="en-US"/>
              <a:pPr/>
              <a:t>17</a:t>
            </a:fld>
            <a:endParaRPr lang="en-GB" altLang="en-US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D8ED7C94-6F2A-3B28-C0C6-337A69F5AE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4EB28A49-8DF3-17F0-44DF-38025B63FE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C3FBC-52C2-085E-4144-AC283DD7E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B31F813-5BB8-A6F2-C7F5-82616E7880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44A3EB-A837-4890-93F6-8B93C2F909E4}" type="slidenum">
              <a:rPr lang="en-GB" altLang="en-US"/>
              <a:pPr/>
              <a:t>18</a:t>
            </a:fld>
            <a:endParaRPr lang="en-GB" altLang="en-US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C0F994A0-BC3F-AD0B-1161-8DFC1A51A7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1FE3F589-94D5-5211-7675-C95D88D63A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88709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8277B-3B7A-C3D1-E517-30027BACD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646F64E-E679-A6BC-7B65-B169EC9587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44A3EB-A837-4890-93F6-8B93C2F909E4}" type="slidenum">
              <a:rPr lang="en-GB" altLang="en-US"/>
              <a:pPr/>
              <a:t>24</a:t>
            </a:fld>
            <a:endParaRPr lang="en-GB" altLang="en-US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58FB37C7-DA98-595F-B051-3F64B3B232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685291B9-A17F-70EB-4FA2-EEE1ACE1E5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6168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37489-28A2-AAD4-5527-B36FB18B3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45FB66E-BAB4-94BD-7881-A03EFC188F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44A3EB-A837-4890-93F6-8B93C2F909E4}" type="slidenum">
              <a:rPr lang="en-GB" altLang="en-US"/>
              <a:pPr/>
              <a:t>25</a:t>
            </a:fld>
            <a:endParaRPr lang="en-GB" altLang="en-US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BFC0AE8A-865A-1AA7-1EE0-8059D05A06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3C1DC3D1-621E-CB16-7C67-8EF3206011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44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F3B60D6-BEDF-8145-AE1E-5C8FCFA265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05AEB9-2815-4756-8705-6B6768079766}" type="slidenum">
              <a:rPr lang="en-GB" altLang="en-US"/>
              <a:pPr/>
              <a:t>3</a:t>
            </a:fld>
            <a:endParaRPr lang="en-GB" altLang="en-US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5CA1AF19-62BC-22CB-09A8-1B58B61387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D1B67771-4C5C-E72B-B011-E031AAB13B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6F244-8AAC-00F9-B81F-D56EEDCA5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3BEDDA3-55D9-86AD-2666-5B9D95D0E8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44A3EB-A837-4890-93F6-8B93C2F909E4}" type="slidenum">
              <a:rPr lang="en-GB" altLang="en-US"/>
              <a:pPr/>
              <a:t>26</a:t>
            </a:fld>
            <a:endParaRPr lang="en-GB" altLang="en-US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0F5C0079-5E39-9A18-51E4-80FE1D27A6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068EC2D4-7F6A-C50F-3956-892BA72B7A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315740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4F693-01EE-F65B-D7EF-1D854F121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EFB715D-5E63-E4E7-C23A-1AE4CF32C1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44A3EB-A837-4890-93F6-8B93C2F909E4}" type="slidenum">
              <a:rPr lang="en-GB" altLang="en-US"/>
              <a:pPr/>
              <a:t>27</a:t>
            </a:fld>
            <a:endParaRPr lang="en-GB" altLang="en-US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23D570E5-7216-33B2-F946-54A26C9FED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61988A80-7CA8-F8BB-0B58-E33A3EF130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833715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A2C25-D2C7-7405-03CB-AF43B39BF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64C5F47-A36C-2FBB-FB01-54AFD2000B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44A3EB-A837-4890-93F6-8B93C2F909E4}" type="slidenum">
              <a:rPr lang="en-GB" altLang="en-US"/>
              <a:pPr/>
              <a:t>28</a:t>
            </a:fld>
            <a:endParaRPr lang="en-GB" altLang="en-US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F497D183-1C5B-83DF-735B-DEC6EACF72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9E5702EE-6DB5-3B09-CFF4-7646ECBD44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89302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C6D52-03EC-F261-05D7-6D2C53D73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2C28721-3703-4372-324B-6CBC5F36CD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44A3EB-A837-4890-93F6-8B93C2F909E4}" type="slidenum">
              <a:rPr lang="en-GB" altLang="en-US"/>
              <a:pPr/>
              <a:t>29</a:t>
            </a:fld>
            <a:endParaRPr lang="en-GB" altLang="en-US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8E0763FF-B15C-1AF7-3033-27A7724B47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BA4ABB46-280D-38A3-264A-A049127522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183730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C1050-5AEA-DC4F-4D35-F298D25D0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8E35F19-E9DB-E5B4-DD89-13296DD600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44A3EB-A837-4890-93F6-8B93C2F909E4}" type="slidenum">
              <a:rPr lang="en-GB" altLang="en-US"/>
              <a:pPr/>
              <a:t>30</a:t>
            </a:fld>
            <a:endParaRPr lang="en-GB" altLang="en-US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7AFF6455-BF14-D6E9-4777-1353C80199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E54AFD6D-1B36-8427-1E0C-FB1CE858B6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431651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1AEA2-CB23-9FF4-C520-4CE034671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FC1ADA7-5791-7D89-1558-210FA497B2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44A3EB-A837-4890-93F6-8B93C2F909E4}" type="slidenum">
              <a:rPr lang="en-GB" altLang="en-US"/>
              <a:pPr/>
              <a:t>31</a:t>
            </a:fld>
            <a:endParaRPr lang="en-GB" altLang="en-US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B3F685C2-30ED-62E1-93D2-0E5165E99A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B94ED338-DDD0-0A28-CAFD-1CDD513913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1662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E438F-584C-192D-81FD-C4E70A4FB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6D95861-56A6-D57B-19DD-C5F0806117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44A3EB-A837-4890-93F6-8B93C2F909E4}" type="slidenum">
              <a:rPr lang="en-GB" altLang="en-US"/>
              <a:pPr/>
              <a:t>32</a:t>
            </a:fld>
            <a:endParaRPr lang="en-GB" altLang="en-US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2A15F5F5-A0C7-5FC7-06A8-77376F6BE4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B10AA1D5-DB8C-60BD-2EEE-9F40887708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290711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8EFA1-6354-1C53-4B57-A5868A2F0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D16A5BD-D9BC-9A34-2724-8340F9DFBC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44A3EB-A837-4890-93F6-8B93C2F909E4}" type="slidenum">
              <a:rPr lang="en-GB" altLang="en-US"/>
              <a:pPr/>
              <a:t>33</a:t>
            </a:fld>
            <a:endParaRPr lang="en-GB" altLang="en-US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273381FD-11BE-D593-6132-515FA81959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2833D288-57C9-3EBB-4DC4-F91C43ED13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757287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7EC08-BEB2-1106-BC7F-58FDC5A6A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E1B221E-3518-7A4A-6A63-EC1AC85C58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44A3EB-A837-4890-93F6-8B93C2F909E4}" type="slidenum">
              <a:rPr lang="en-GB" altLang="en-US"/>
              <a:pPr/>
              <a:t>34</a:t>
            </a:fld>
            <a:endParaRPr lang="en-GB" altLang="en-US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C87D4C60-700A-838D-D9B3-4E70CC058A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DD9CEA5D-0471-3073-D1D6-CCBCD2B996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425393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8197F-2116-136E-0F2F-BFD470C30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590CADC-4095-7C4E-57A0-1457E331BB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44A3EB-A837-4890-93F6-8B93C2F909E4}" type="slidenum">
              <a:rPr lang="en-GB" altLang="en-US"/>
              <a:pPr/>
              <a:t>35</a:t>
            </a:fld>
            <a:endParaRPr lang="en-GB" altLang="en-US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A4A09419-3C3D-18D8-A27C-BD47991C3F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7843B283-6038-2D2A-0AE9-C8AA4F2351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1443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7D71C7C-D68D-F0DD-610D-7B5D65504A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B56ABA-CF3B-4C7A-830B-15375B84382E}" type="slidenum">
              <a:rPr lang="en-GB" altLang="en-US"/>
              <a:pPr/>
              <a:t>4</a:t>
            </a:fld>
            <a:endParaRPr lang="en-GB" altLang="en-US"/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53A59A46-78F3-4718-6B50-7EE4F664E4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65A8D141-7BF8-582B-CFB1-260BA01C87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C3CD0-B06A-8E48-4207-420885A3A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48FBC06-0852-CFC5-433C-BAD04903E3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44A3EB-A837-4890-93F6-8B93C2F909E4}" type="slidenum">
              <a:rPr lang="en-GB" altLang="en-US"/>
              <a:pPr/>
              <a:t>36</a:t>
            </a:fld>
            <a:endParaRPr lang="en-GB" altLang="en-US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027AC4B2-4A04-9B4D-7CEC-90F42F96E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5C60D7ED-A364-D699-29FB-FA402430E3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450013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F27CD-755E-61AF-6A67-485E8EE61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5BBE0C5-5D7F-32AB-06AF-633D29F57A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44A3EB-A837-4890-93F6-8B93C2F909E4}" type="slidenum">
              <a:rPr lang="en-GB" altLang="en-US"/>
              <a:pPr/>
              <a:t>37</a:t>
            </a:fld>
            <a:endParaRPr lang="en-GB" altLang="en-US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252622E4-985E-4C99-2EFA-EDC3A80DB8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61B3BBB5-BC40-12F3-94B3-52890A045F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845421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D7F24-6976-5A5F-DA24-38EA0993C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6818AEC-1DE3-72F1-7CFB-70991B15E1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44A3EB-A837-4890-93F6-8B93C2F909E4}" type="slidenum">
              <a:rPr lang="en-GB" altLang="en-US"/>
              <a:pPr/>
              <a:t>38</a:t>
            </a:fld>
            <a:endParaRPr lang="en-GB" altLang="en-US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27798ED2-60BB-668E-90EB-23C24BE644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B4E02C88-4852-A9FD-EFD8-47EC572DB8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199757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ACF40-2711-5ED0-632B-934F170AC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52505AD-74B5-C5B8-61D4-AB73C642FF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44A3EB-A837-4890-93F6-8B93C2F909E4}" type="slidenum">
              <a:rPr lang="en-GB" altLang="en-US"/>
              <a:pPr/>
              <a:t>39</a:t>
            </a:fld>
            <a:endParaRPr lang="en-GB" altLang="en-US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32D6A1FF-C994-C395-08E7-FD567B84F8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4E10E88A-8FA4-F4D5-773A-CAAE928F7F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961623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4F1F3-DEF2-BE44-6541-E2A7F8B7D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139CDAF-541D-E9D3-F346-9E506182AA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44A3EB-A837-4890-93F6-8B93C2F909E4}" type="slidenum">
              <a:rPr lang="en-GB" altLang="en-US"/>
              <a:pPr/>
              <a:t>40</a:t>
            </a:fld>
            <a:endParaRPr lang="en-GB" altLang="en-US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61CE1168-0491-D8A6-267F-E255612F9D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3B327501-69E0-ED50-6353-E9EACC11C6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408415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3792C-FB78-C918-CC41-4C7504E17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0E23DB2-785F-5B9D-08E1-4301A08CD8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44A3EB-A837-4890-93F6-8B93C2F909E4}" type="slidenum">
              <a:rPr lang="en-GB" altLang="en-US"/>
              <a:pPr/>
              <a:t>41</a:t>
            </a:fld>
            <a:endParaRPr lang="en-GB" altLang="en-US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3CC40674-7849-8CF1-D77E-C75E36C209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C7363ABF-0AF5-C691-582F-AE5E4D32A8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692033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7F258-F150-5336-61F5-46A1CAD70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1D1593-F8A1-4359-8457-AB59A318E9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44A3EB-A837-4890-93F6-8B93C2F909E4}" type="slidenum">
              <a:rPr lang="en-GB" altLang="en-US"/>
              <a:pPr/>
              <a:t>42</a:t>
            </a:fld>
            <a:endParaRPr lang="en-GB" altLang="en-US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D6013B92-B28E-FF05-471D-C1F9E2A342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AFC14619-9A00-B78C-F6FD-552451DEDD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740537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28312-53BD-7648-D36A-E156E356D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5170DCA-F9E0-6148-CD90-9DFCDD9D00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44A3EB-A837-4890-93F6-8B93C2F909E4}" type="slidenum">
              <a:rPr lang="en-GB" altLang="en-US"/>
              <a:pPr/>
              <a:t>43</a:t>
            </a:fld>
            <a:endParaRPr lang="en-GB" altLang="en-US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24E44B69-C8A9-E79D-A297-F0AEC51551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9E49EBF8-8A8E-3EA1-74FD-94A0A42BD6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916963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269AB-77A3-132F-1BE8-07A7DF815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AF38808-9676-5C75-3387-B7DE616260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44A3EB-A837-4890-93F6-8B93C2F909E4}" type="slidenum">
              <a:rPr lang="en-GB" altLang="en-US"/>
              <a:pPr/>
              <a:t>44</a:t>
            </a:fld>
            <a:endParaRPr lang="en-GB" altLang="en-US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8DA0E023-9183-1678-9181-F52413FC81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5567BCE4-D5AE-28FD-1AC6-2185F91BAF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437851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9FE63DE-3347-E1A5-D9BA-B7C409A327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045729-E194-4FAB-B2E7-35F204A1BFB2}" type="slidenum">
              <a:rPr lang="en-GB" altLang="en-US"/>
              <a:pPr/>
              <a:t>45</a:t>
            </a:fld>
            <a:endParaRPr lang="en-GB" altLang="en-US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32467F2E-335A-D2D2-6425-72CAA3252A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3D3383E4-3106-854D-BAA7-0A0EE7052B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1CEA1AB-2043-1FA8-1EE6-6A045A499B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37F899-8529-4DA2-97A3-56E6778CB539}" type="slidenum">
              <a:rPr lang="en-GB" altLang="en-US"/>
              <a:pPr/>
              <a:t>5</a:t>
            </a:fld>
            <a:endParaRPr lang="en-GB" altLang="en-US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131934CA-418B-99C0-8FB6-C34A9E2D0B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35593EBB-F4A5-7E28-6777-5FA74A6510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0F3848D-2335-83D5-2BF8-194089FE94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0A93E5-28EC-457B-AD59-7E6F57FC4CB1}" type="slidenum">
              <a:rPr lang="en-GB" altLang="en-US"/>
              <a:pPr/>
              <a:t>6</a:t>
            </a:fld>
            <a:endParaRPr lang="en-GB" altLang="en-US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588F116B-D851-A366-ED3A-F568DF09F0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2C25ABE2-4D43-EE97-9C56-9F632E7B2E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6F01C35-EED7-A4D6-6CF8-E4E019AAEC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C0E7C4-17E6-4EE6-A3DD-F041BA8F9F6A}" type="slidenum">
              <a:rPr lang="en-GB" altLang="en-US"/>
              <a:pPr/>
              <a:t>7</a:t>
            </a:fld>
            <a:endParaRPr lang="en-GB" altLang="en-US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1D090B85-11FC-207E-93CE-921B68600F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5D0ECDBB-D7CA-9881-CA90-4A6E7B53E1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691CE-6B36-92E9-CDC6-F03FC0B6E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2FA3987-62A0-3AA5-0D55-16384C47AE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C0E7C4-17E6-4EE6-A3DD-F041BA8F9F6A}" type="slidenum">
              <a:rPr lang="en-GB" altLang="en-US"/>
              <a:pPr/>
              <a:t>8</a:t>
            </a:fld>
            <a:endParaRPr lang="en-GB" altLang="en-US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EA36EB7D-D692-0B9A-8782-731B43D4A7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7BC86CE9-A07E-2286-728C-B03CD1FF50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90466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413CA-924C-1EAB-C586-69F7FA45B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BCC9BCE-7266-589C-6EEE-DBC80B5BE8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C0E7C4-17E6-4EE6-A3DD-F041BA8F9F6A}" type="slidenum">
              <a:rPr lang="en-GB" altLang="en-US"/>
              <a:pPr/>
              <a:t>9</a:t>
            </a:fld>
            <a:endParaRPr lang="en-GB" altLang="en-US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1F624BB5-087B-8865-8536-13AEC833FC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6CD74861-F254-CB3B-9889-2A11D70728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51406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4740678-5767-DDBC-311D-089660F1EC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E23022-0923-4E7A-A727-547C3B7A040A}" type="slidenum">
              <a:rPr lang="en-GB" altLang="en-US"/>
              <a:pPr/>
              <a:t>10</a:t>
            </a:fld>
            <a:endParaRPr lang="en-GB" altLang="en-US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A98FAC92-4876-2532-F688-FB4BE2A40F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D1A7E8D4-CCCC-77AA-187E-43EE87C3D0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21" descr="A picture containing outdoor, sky, water, ground&#10;&#10;Description automatically generated">
            <a:extLst>
              <a:ext uri="{FF2B5EF4-FFF2-40B4-BE49-F238E27FC236}">
                <a16:creationId xmlns:a16="http://schemas.microsoft.com/office/drawing/2014/main" id="{F14749A5-D4B6-F67F-D9F6-1F2C3D3515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0" r="22680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45A033-3F78-1AEF-6C75-46D3A70559A4}"/>
              </a:ext>
            </a:extLst>
          </p:cNvPr>
          <p:cNvSpPr/>
          <p:nvPr userDrawn="1"/>
        </p:nvSpPr>
        <p:spPr>
          <a:xfrm>
            <a:off x="0" y="1913049"/>
            <a:ext cx="10058400" cy="3946334"/>
          </a:xfrm>
          <a:prstGeom prst="rect">
            <a:avLst/>
          </a:prstGeom>
          <a:solidFill>
            <a:srgbClr val="15488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14"/>
          </a:p>
        </p:txBody>
      </p:sp>
      <p:pic>
        <p:nvPicPr>
          <p:cNvPr id="8" name="Picture 7" descr="A logo for a company&#10;&#10;Description automatically generated">
            <a:extLst>
              <a:ext uri="{FF2B5EF4-FFF2-40B4-BE49-F238E27FC236}">
                <a16:creationId xmlns:a16="http://schemas.microsoft.com/office/drawing/2014/main" id="{FF6929C7-6C51-7DAE-FFD9-2DA8140B02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9" y="6977542"/>
            <a:ext cx="1490145" cy="6519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C03867-5261-8245-0090-D363CF2936E4}"/>
              </a:ext>
            </a:extLst>
          </p:cNvPr>
          <p:cNvSpPr txBox="1"/>
          <p:nvPr userDrawn="1"/>
        </p:nvSpPr>
        <p:spPr>
          <a:xfrm>
            <a:off x="7447548" y="7245478"/>
            <a:ext cx="22739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d-ID" sz="1800" dirty="0" err="1">
                <a:solidFill>
                  <a:schemeClr val="bg1"/>
                </a:solidFill>
                <a:latin typeface="+mn-lt"/>
              </a:rPr>
              <a:t>FMSunriseRotary.com</a:t>
            </a:r>
            <a:endParaRPr lang="id-ID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9BF8F6-F803-D25C-DA5C-29AE08341AD0}"/>
              </a:ext>
            </a:extLst>
          </p:cNvPr>
          <p:cNvSpPr/>
          <p:nvPr userDrawn="1"/>
        </p:nvSpPr>
        <p:spPr>
          <a:xfrm>
            <a:off x="0" y="1913049"/>
            <a:ext cx="10058400" cy="3946334"/>
          </a:xfrm>
          <a:prstGeom prst="rect">
            <a:avLst/>
          </a:prstGeom>
          <a:solidFill>
            <a:srgbClr val="15488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14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D3AB5B-354B-6649-E5AB-C4F533501812}"/>
              </a:ext>
            </a:extLst>
          </p:cNvPr>
          <p:cNvSpPr txBox="1"/>
          <p:nvPr userDrawn="1"/>
        </p:nvSpPr>
        <p:spPr>
          <a:xfrm>
            <a:off x="336883" y="3362018"/>
            <a:ext cx="9346012" cy="1828800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DAY AT SUNRISE...</a:t>
            </a:r>
          </a:p>
          <a:p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   A MILLION POSSIBILITIES AWAIT...</a:t>
            </a:r>
          </a:p>
          <a:p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      TO DELIVER </a:t>
            </a:r>
            <a:r>
              <a:rPr lang="id-ID" sz="3600" b="1" i="1" dirty="0">
                <a:solidFill>
                  <a:schemeClr val="bg1"/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THE MAGIC OF ROTARY.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939744-0A32-A84A-696F-7A544A33A8C5}"/>
              </a:ext>
            </a:extLst>
          </p:cNvPr>
          <p:cNvSpPr txBox="1"/>
          <p:nvPr userDrawn="1"/>
        </p:nvSpPr>
        <p:spPr>
          <a:xfrm>
            <a:off x="353034" y="2152713"/>
            <a:ext cx="7584141" cy="646331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/>
          <a:p>
            <a:r>
              <a:rPr lang="id-ID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WEEKLY MEETING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B469B4-04C3-5F70-8099-CEE60932BEF6}"/>
              </a:ext>
            </a:extLst>
          </p:cNvPr>
          <p:cNvSpPr txBox="1"/>
          <p:nvPr userDrawn="1"/>
        </p:nvSpPr>
        <p:spPr>
          <a:xfrm>
            <a:off x="364611" y="2038187"/>
            <a:ext cx="5303520" cy="18288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r>
              <a:rPr lang="id-ID" sz="1400" b="1" dirty="0">
                <a:solidFill>
                  <a:schemeClr val="bg1"/>
                </a:solidFill>
                <a:latin typeface="Georgia" panose="02040502050405020303" pitchFamily="18" charset="0"/>
              </a:rPr>
              <a:t>ROTARY CLUB OF FORT MYERS – SUNRISE</a:t>
            </a:r>
          </a:p>
        </p:txBody>
      </p:sp>
    </p:spTree>
    <p:extLst>
      <p:ext uri="{BB962C8B-B14F-4D97-AF65-F5344CB8AC3E}">
        <p14:creationId xmlns:p14="http://schemas.microsoft.com/office/powerpoint/2010/main" val="3667649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538B4-7926-7437-ED5C-2DC7799D8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E62DA-FD02-8765-F25F-E116363BB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868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1272011"/>
            <a:ext cx="7543800" cy="2705947"/>
          </a:xfrm>
        </p:spPr>
        <p:txBody>
          <a:bodyPr anchor="b"/>
          <a:lstStyle>
            <a:lvl1pPr algn="ctr"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1980"/>
            </a:lvl1pPr>
            <a:lvl2pPr marL="377190" indent="0" algn="ctr">
              <a:buNone/>
              <a:defRPr sz="1650"/>
            </a:lvl2pPr>
            <a:lvl3pPr marL="754380" indent="0" algn="ctr">
              <a:buNone/>
              <a:defRPr sz="1485"/>
            </a:lvl3pPr>
            <a:lvl4pPr marL="1131570" indent="0" algn="ctr">
              <a:buNone/>
              <a:defRPr sz="1320"/>
            </a:lvl4pPr>
            <a:lvl5pPr marL="1508760" indent="0" algn="ctr">
              <a:buNone/>
              <a:defRPr sz="1320"/>
            </a:lvl5pPr>
            <a:lvl6pPr marL="1885950" indent="0" algn="ctr">
              <a:buNone/>
              <a:defRPr sz="1320"/>
            </a:lvl6pPr>
            <a:lvl7pPr marL="2263140" indent="0" algn="ctr">
              <a:buNone/>
              <a:defRPr sz="1320"/>
            </a:lvl7pPr>
            <a:lvl8pPr marL="2640330" indent="0" algn="ctr">
              <a:buNone/>
              <a:defRPr sz="1320"/>
            </a:lvl8pPr>
            <a:lvl9pPr marL="3017520" indent="0" algn="ctr">
              <a:buNone/>
              <a:defRPr sz="13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93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B954F7-876E-E81B-5F15-BB0602A4A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F0EC56-EAC1-59CB-3372-C5E31A54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36A62-F86E-BBCE-4A72-5C6A90FD0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736E4-C0AA-4F7E-8B38-CB3DCA5904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563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CE0C73-7BEE-410B-D829-1CBB509EE72B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502920" y="259080"/>
            <a:ext cx="9052560" cy="6649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C0E000-9C65-B8FF-82D3-EF1992C1D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2920" y="7081520"/>
            <a:ext cx="2346960" cy="51816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EEC0DF-BB5D-E95A-CD61-EB308E9AA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6620" y="7081520"/>
            <a:ext cx="3185160" cy="51816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E365B9-B9ED-3578-B62D-52190E37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08520" y="7081520"/>
            <a:ext cx="2346960" cy="518160"/>
          </a:xfrm>
        </p:spPr>
        <p:txBody>
          <a:bodyPr/>
          <a:lstStyle>
            <a:lvl1pPr>
              <a:defRPr/>
            </a:lvl1pPr>
          </a:lstStyle>
          <a:p>
            <a:fld id="{E7C45ED6-B105-4F32-A0EE-71D6735C44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666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0DEA8-4C72-B65C-4C11-9D394AD7C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31BBFA-A11D-9658-1432-08724ED1D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8A36E8-4A98-01B4-BAE7-EE89097A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DCEE46-D691-A4D1-D2D9-D22674008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DEEF95-0C17-4971-9108-C400087044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1254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>
            <a:extLst>
              <a:ext uri="{FF2B5EF4-FFF2-40B4-BE49-F238E27FC236}">
                <a16:creationId xmlns:a16="http://schemas.microsoft.com/office/drawing/2014/main" id="{538C9DAF-8455-4D08-1F85-216EA2512752}"/>
              </a:ext>
            </a:extLst>
          </p:cNvPr>
          <p:cNvGrpSpPr>
            <a:grpSpLocks/>
          </p:cNvGrpSpPr>
          <p:nvPr/>
        </p:nvGrpSpPr>
        <p:grpSpPr bwMode="auto">
          <a:xfrm>
            <a:off x="-6985" y="23390"/>
            <a:ext cx="10058400" cy="7772400"/>
            <a:chOff x="0" y="0"/>
            <a:chExt cx="5760" cy="4320"/>
          </a:xfrm>
        </p:grpSpPr>
        <p:sp>
          <p:nvSpPr>
            <p:cNvPr id="37891" name="Freeform 3">
              <a:extLst>
                <a:ext uri="{FF2B5EF4-FFF2-40B4-BE49-F238E27FC236}">
                  <a16:creationId xmlns:a16="http://schemas.microsoft.com/office/drawing/2014/main" id="{8D7B4D26-5405-E7A2-1F4D-B72FB9C3910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980"/>
            </a:p>
          </p:txBody>
        </p:sp>
        <p:sp>
          <p:nvSpPr>
            <p:cNvPr id="37892" name="Freeform 4">
              <a:extLst>
                <a:ext uri="{FF2B5EF4-FFF2-40B4-BE49-F238E27FC236}">
                  <a16:creationId xmlns:a16="http://schemas.microsoft.com/office/drawing/2014/main" id="{2FB408A8-363B-90E3-FF5E-7A706299C15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980"/>
            </a:p>
          </p:txBody>
        </p:sp>
      </p:grpSp>
      <p:sp>
        <p:nvSpPr>
          <p:cNvPr id="37893" name="Freeform 5">
            <a:extLst>
              <a:ext uri="{FF2B5EF4-FFF2-40B4-BE49-F238E27FC236}">
                <a16:creationId xmlns:a16="http://schemas.microsoft.com/office/drawing/2014/main" id="{5F9EDC99-FB8C-CC87-0F99-2D1B1D1EE848}"/>
              </a:ext>
            </a:extLst>
          </p:cNvPr>
          <p:cNvSpPr>
            <a:spLocks/>
          </p:cNvSpPr>
          <p:nvPr/>
        </p:nvSpPr>
        <p:spPr bwMode="hidden">
          <a:xfrm>
            <a:off x="6866255" y="7104910"/>
            <a:ext cx="3185160" cy="69088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1980"/>
          </a:p>
        </p:txBody>
      </p:sp>
      <p:grpSp>
        <p:nvGrpSpPr>
          <p:cNvPr id="37894" name="Group 6">
            <a:extLst>
              <a:ext uri="{FF2B5EF4-FFF2-40B4-BE49-F238E27FC236}">
                <a16:creationId xmlns:a16="http://schemas.microsoft.com/office/drawing/2014/main" id="{55516DDD-2613-E4DD-809B-E1FA2959AA25}"/>
              </a:ext>
            </a:extLst>
          </p:cNvPr>
          <p:cNvGrpSpPr>
            <a:grpSpLocks/>
          </p:cNvGrpSpPr>
          <p:nvPr/>
        </p:nvGrpSpPr>
        <p:grpSpPr bwMode="auto">
          <a:xfrm>
            <a:off x="-1747" y="6838633"/>
            <a:ext cx="8629969" cy="964353"/>
            <a:chOff x="0" y="3792"/>
            <a:chExt cx="4942" cy="536"/>
          </a:xfrm>
        </p:grpSpPr>
        <p:sp>
          <p:nvSpPr>
            <p:cNvPr id="37895" name="Freeform 7">
              <a:extLst>
                <a:ext uri="{FF2B5EF4-FFF2-40B4-BE49-F238E27FC236}">
                  <a16:creationId xmlns:a16="http://schemas.microsoft.com/office/drawing/2014/main" id="{42FEFA45-9A2C-92C2-3364-CC3542C73381}"/>
                </a:ext>
              </a:extLst>
            </p:cNvPr>
            <p:cNvSpPr>
              <a:spLocks/>
            </p:cNvSpPr>
            <p:nvPr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980"/>
            </a:p>
          </p:txBody>
        </p:sp>
        <p:grpSp>
          <p:nvGrpSpPr>
            <p:cNvPr id="37896" name="Group 8">
              <a:extLst>
                <a:ext uri="{FF2B5EF4-FFF2-40B4-BE49-F238E27FC236}">
                  <a16:creationId xmlns:a16="http://schemas.microsoft.com/office/drawing/2014/main" id="{25DD5ABB-F0F9-7B1C-BD2D-1DCF4EB95F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37897" name="Freeform 9">
                <a:extLst>
                  <a:ext uri="{FF2B5EF4-FFF2-40B4-BE49-F238E27FC236}">
                    <a16:creationId xmlns:a16="http://schemas.microsoft.com/office/drawing/2014/main" id="{1809CA2C-61EB-1EDE-9C7A-5BFB08815D3B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980"/>
              </a:p>
            </p:txBody>
          </p:sp>
          <p:sp>
            <p:nvSpPr>
              <p:cNvPr id="37898" name="Freeform 10">
                <a:extLst>
                  <a:ext uri="{FF2B5EF4-FFF2-40B4-BE49-F238E27FC236}">
                    <a16:creationId xmlns:a16="http://schemas.microsoft.com/office/drawing/2014/main" id="{4FF0F086-3C8B-DE7F-02CC-241045239B45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980"/>
              </a:p>
            </p:txBody>
          </p:sp>
          <p:sp>
            <p:nvSpPr>
              <p:cNvPr id="37899" name="Freeform 11">
                <a:extLst>
                  <a:ext uri="{FF2B5EF4-FFF2-40B4-BE49-F238E27FC236}">
                    <a16:creationId xmlns:a16="http://schemas.microsoft.com/office/drawing/2014/main" id="{1A586D4C-5E1E-3A11-4CD6-AF54B763CF4A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980"/>
              </a:p>
            </p:txBody>
          </p:sp>
          <p:sp>
            <p:nvSpPr>
              <p:cNvPr id="37900" name="Freeform 12">
                <a:extLst>
                  <a:ext uri="{FF2B5EF4-FFF2-40B4-BE49-F238E27FC236}">
                    <a16:creationId xmlns:a16="http://schemas.microsoft.com/office/drawing/2014/main" id="{F54F6A23-F015-9FCB-8161-8D739FF44E40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980"/>
              </a:p>
            </p:txBody>
          </p:sp>
          <p:sp>
            <p:nvSpPr>
              <p:cNvPr id="37901" name="Freeform 13">
                <a:extLst>
                  <a:ext uri="{FF2B5EF4-FFF2-40B4-BE49-F238E27FC236}">
                    <a16:creationId xmlns:a16="http://schemas.microsoft.com/office/drawing/2014/main" id="{76D7B8E3-B0CB-4BAE-C4FB-73FAB1731CB6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980"/>
              </a:p>
            </p:txBody>
          </p:sp>
        </p:grpSp>
        <p:sp>
          <p:nvSpPr>
            <p:cNvPr id="37902" name="Freeform 14">
              <a:extLst>
                <a:ext uri="{FF2B5EF4-FFF2-40B4-BE49-F238E27FC236}">
                  <a16:creationId xmlns:a16="http://schemas.microsoft.com/office/drawing/2014/main" id="{AB7932EA-4213-E61C-7384-8C3A8161EC87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980"/>
            </a:p>
          </p:txBody>
        </p:sp>
      </p:grpSp>
      <p:grpSp>
        <p:nvGrpSpPr>
          <p:cNvPr id="37903" name="Group 15">
            <a:extLst>
              <a:ext uri="{FF2B5EF4-FFF2-40B4-BE49-F238E27FC236}">
                <a16:creationId xmlns:a16="http://schemas.microsoft.com/office/drawing/2014/main" id="{F45B5EBF-5EE0-563A-8DEE-E6E37289C253}"/>
              </a:ext>
            </a:extLst>
          </p:cNvPr>
          <p:cNvGrpSpPr>
            <a:grpSpLocks/>
          </p:cNvGrpSpPr>
          <p:nvPr/>
        </p:nvGrpSpPr>
        <p:grpSpPr bwMode="auto">
          <a:xfrm>
            <a:off x="689770" y="6824240"/>
            <a:ext cx="6253321" cy="962554"/>
            <a:chOff x="395" y="3793"/>
            <a:chExt cx="3581" cy="535"/>
          </a:xfrm>
        </p:grpSpPr>
        <p:sp>
          <p:nvSpPr>
            <p:cNvPr id="37904" name="Freeform 16">
              <a:extLst>
                <a:ext uri="{FF2B5EF4-FFF2-40B4-BE49-F238E27FC236}">
                  <a16:creationId xmlns:a16="http://schemas.microsoft.com/office/drawing/2014/main" id="{941CD247-98C3-2270-522D-C737A29BD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980"/>
            </a:p>
          </p:txBody>
        </p:sp>
        <p:sp>
          <p:nvSpPr>
            <p:cNvPr id="37905" name="Freeform 17">
              <a:extLst>
                <a:ext uri="{FF2B5EF4-FFF2-40B4-BE49-F238E27FC236}">
                  <a16:creationId xmlns:a16="http://schemas.microsoft.com/office/drawing/2014/main" id="{7BE1AB33-45D5-220F-FB5E-B00A9F2B4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980"/>
            </a:p>
          </p:txBody>
        </p:sp>
        <p:sp>
          <p:nvSpPr>
            <p:cNvPr id="37906" name="Freeform 18">
              <a:extLst>
                <a:ext uri="{FF2B5EF4-FFF2-40B4-BE49-F238E27FC236}">
                  <a16:creationId xmlns:a16="http://schemas.microsoft.com/office/drawing/2014/main" id="{F5B4A102-29FF-045C-031C-2F6A5E54E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980"/>
            </a:p>
          </p:txBody>
        </p:sp>
        <p:sp>
          <p:nvSpPr>
            <p:cNvPr id="37907" name="Freeform 19">
              <a:extLst>
                <a:ext uri="{FF2B5EF4-FFF2-40B4-BE49-F238E27FC236}">
                  <a16:creationId xmlns:a16="http://schemas.microsoft.com/office/drawing/2014/main" id="{9A6FF7E8-3ED8-4155-E3DD-FDE792BA4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980"/>
            </a:p>
          </p:txBody>
        </p:sp>
        <p:sp>
          <p:nvSpPr>
            <p:cNvPr id="37908" name="Freeform 20">
              <a:extLst>
                <a:ext uri="{FF2B5EF4-FFF2-40B4-BE49-F238E27FC236}">
                  <a16:creationId xmlns:a16="http://schemas.microsoft.com/office/drawing/2014/main" id="{DE17547D-63AB-A33B-2010-1A966D5C1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980"/>
            </a:p>
          </p:txBody>
        </p:sp>
        <p:sp>
          <p:nvSpPr>
            <p:cNvPr id="37909" name="Freeform 21">
              <a:extLst>
                <a:ext uri="{FF2B5EF4-FFF2-40B4-BE49-F238E27FC236}">
                  <a16:creationId xmlns:a16="http://schemas.microsoft.com/office/drawing/2014/main" id="{6BDD9536-E298-8B50-993B-98D1A206B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980"/>
            </a:p>
          </p:txBody>
        </p:sp>
      </p:grpSp>
      <p:sp>
        <p:nvSpPr>
          <p:cNvPr id="37910" name="Rectangle 22">
            <a:extLst>
              <a:ext uri="{FF2B5EF4-FFF2-40B4-BE49-F238E27FC236}">
                <a16:creationId xmlns:a16="http://schemas.microsoft.com/office/drawing/2014/main" id="{D20648BF-A724-623A-5C5F-26DE99745736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502920" y="1640841"/>
            <a:ext cx="9052560" cy="1968288"/>
          </a:xfrm>
        </p:spPr>
        <p:txBody>
          <a:bodyPr/>
          <a:lstStyle>
            <a:lvl1pPr>
              <a:defRPr sz="594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7911" name="Rectangle 23">
            <a:extLst>
              <a:ext uri="{FF2B5EF4-FFF2-40B4-BE49-F238E27FC236}">
                <a16:creationId xmlns:a16="http://schemas.microsoft.com/office/drawing/2014/main" id="{F69DCDDB-B36E-A62A-16F3-ED573BF09EA6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08760" y="3886200"/>
            <a:ext cx="7040880" cy="198628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37912" name="Rectangle 24">
            <a:extLst>
              <a:ext uri="{FF2B5EF4-FFF2-40B4-BE49-F238E27FC236}">
                <a16:creationId xmlns:a16="http://schemas.microsoft.com/office/drawing/2014/main" id="{7B5725F6-DE2E-8DAE-AE39-1B4CC70B6922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846CE7D5-CF57-46EF-B807-FDD0502418D4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37913" name="Rectangle 25">
            <a:extLst>
              <a:ext uri="{FF2B5EF4-FFF2-40B4-BE49-F238E27FC236}">
                <a16:creationId xmlns:a16="http://schemas.microsoft.com/office/drawing/2014/main" id="{987AF6A5-32F8-F466-5210-01752215C25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37914" name="Rectangle 26">
            <a:extLst>
              <a:ext uri="{FF2B5EF4-FFF2-40B4-BE49-F238E27FC236}">
                <a16:creationId xmlns:a16="http://schemas.microsoft.com/office/drawing/2014/main" id="{673A350C-F69E-03B1-CD18-23864062822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47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E4AB2-7D00-6CB6-D47A-1F9EB150D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622AA-A7C6-EE46-2658-CEEDA591F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338EB-1959-ECF0-DB12-7CA0EDC36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21BF2-5794-F665-62F3-54310B38A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F5B32-E733-84F6-F456-31BD10D41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302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1B2CE-827B-CF2A-FA9D-97E2F564B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77" y="1937704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045DAA-0C05-9962-647F-C32D2F2C3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277" y="5201392"/>
            <a:ext cx="8675370" cy="1700212"/>
          </a:xfrm>
        </p:spPr>
        <p:txBody>
          <a:bodyPr/>
          <a:lstStyle>
            <a:lvl1pPr marL="0" indent="0">
              <a:buNone/>
              <a:defRPr sz="2640"/>
            </a:lvl1pPr>
            <a:lvl2pPr marL="502920" indent="0">
              <a:buNone/>
              <a:defRPr sz="2200"/>
            </a:lvl2pPr>
            <a:lvl3pPr marL="1005840" indent="0">
              <a:buNone/>
              <a:defRPr sz="1980"/>
            </a:lvl3pPr>
            <a:lvl4pPr marL="1508760" indent="0">
              <a:buNone/>
              <a:defRPr sz="1760"/>
            </a:lvl4pPr>
            <a:lvl5pPr marL="2011680" indent="0">
              <a:buNone/>
              <a:defRPr sz="1760"/>
            </a:lvl5pPr>
            <a:lvl6pPr marL="2514600" indent="0">
              <a:buNone/>
              <a:defRPr sz="1760"/>
            </a:lvl6pPr>
            <a:lvl7pPr marL="3017520" indent="0">
              <a:buNone/>
              <a:defRPr sz="1760"/>
            </a:lvl7pPr>
            <a:lvl8pPr marL="3520440" indent="0">
              <a:buNone/>
              <a:defRPr sz="1760"/>
            </a:lvl8pPr>
            <a:lvl9pPr marL="4023360" indent="0">
              <a:buNone/>
              <a:defRPr sz="17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69193-B114-50B4-7DA0-8C5338541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AB7F9-ADE3-EA2E-897E-687E4A089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7033B-C29E-4232-FDAF-9380FEBC1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114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74618-5F02-5E1E-ED5E-71C96A24F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DCCFD-422B-6931-6149-523F3D8ABD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2920" y="1813560"/>
            <a:ext cx="4442460" cy="5095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C0A478-6467-FC7C-DD45-AB0D2ABB8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020" y="1813560"/>
            <a:ext cx="4442460" cy="5095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E703EF-65C7-1DAF-FAA1-5559EFB8E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48F44-492F-0927-846E-2D2CCDCA4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5E7384-896D-8660-79B4-455FC2F52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424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FE0F5-0017-B7C9-3EDA-7F870A578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62" y="413809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5CFF4-4DE4-7F0F-B100-1E283CC20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262" y="1905318"/>
            <a:ext cx="4255611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DF70AE-23B9-0807-BE9E-F3515F44B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262" y="2839085"/>
            <a:ext cx="4255611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211DAE-1523-967D-02D3-1D6D62A1CC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92065" y="1905318"/>
            <a:ext cx="4276567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6EC49-5E7A-DB69-07F9-10AD4151D7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92065" y="2839085"/>
            <a:ext cx="4276567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6FF6B1-4107-D1B4-E458-EA8208A3F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5A707F-DBAB-6EBF-0462-D20AAE15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F69772-EF03-2748-9ABA-3B0C8B222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337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74B68062-87D4-4877-53DC-DF23650C27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" r="1224"/>
          <a:stretch>
            <a:fillRect/>
          </a:stretch>
        </p:blipFill>
        <p:spPr>
          <a:xfrm>
            <a:off x="0" y="0"/>
            <a:ext cx="10058400" cy="68738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65E70D-6048-2B70-7C66-7BE73E9DF0DA}"/>
              </a:ext>
            </a:extLst>
          </p:cNvPr>
          <p:cNvSpPr/>
          <p:nvPr userDrawn="1"/>
        </p:nvSpPr>
        <p:spPr>
          <a:xfrm>
            <a:off x="5029200" y="473464"/>
            <a:ext cx="5029199" cy="3019750"/>
          </a:xfrm>
          <a:prstGeom prst="rect">
            <a:avLst/>
          </a:prstGeom>
          <a:solidFill>
            <a:srgbClr val="15488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i="1" dirty="0">
                <a:effectLst/>
                <a:latin typeface="Georgia" panose="02040502050405020303" pitchFamily="18" charset="0"/>
              </a:rPr>
              <a:t>I Pledge Allegiance...</a:t>
            </a:r>
            <a:endParaRPr lang="en-US" sz="2000" dirty="0">
              <a:effectLst/>
              <a:latin typeface="Georgia" panose="02040502050405020303" pitchFamily="18" charset="0"/>
            </a:endParaRPr>
          </a:p>
          <a:p>
            <a:pPr algn="just"/>
            <a:r>
              <a:rPr lang="en-US" sz="2000" b="1" i="1" dirty="0">
                <a:effectLst/>
                <a:latin typeface="Georgia" panose="02040502050405020303" pitchFamily="18" charset="0"/>
              </a:rPr>
              <a:t>To the Flag...</a:t>
            </a:r>
            <a:endParaRPr lang="en-US" sz="2000" dirty="0">
              <a:effectLst/>
              <a:latin typeface="Georgia" panose="02040502050405020303" pitchFamily="18" charset="0"/>
            </a:endParaRPr>
          </a:p>
          <a:p>
            <a:pPr algn="just"/>
            <a:r>
              <a:rPr lang="en-US" sz="2000" b="1" i="1" dirty="0">
                <a:effectLst/>
                <a:latin typeface="Georgia" panose="02040502050405020303" pitchFamily="18" charset="0"/>
              </a:rPr>
              <a:t>of the United States of America...</a:t>
            </a:r>
            <a:endParaRPr lang="en-US" sz="2000" dirty="0">
              <a:effectLst/>
              <a:latin typeface="Georgia" panose="02040502050405020303" pitchFamily="18" charset="0"/>
            </a:endParaRPr>
          </a:p>
          <a:p>
            <a:pPr algn="just"/>
            <a:r>
              <a:rPr lang="en-US" sz="2000" b="1" i="1" dirty="0">
                <a:effectLst/>
                <a:latin typeface="Georgia" panose="02040502050405020303" pitchFamily="18" charset="0"/>
              </a:rPr>
              <a:t>and to the Republic...</a:t>
            </a:r>
            <a:endParaRPr lang="en-US" sz="2000" dirty="0">
              <a:effectLst/>
              <a:latin typeface="Georgia" panose="02040502050405020303" pitchFamily="18" charset="0"/>
            </a:endParaRPr>
          </a:p>
          <a:p>
            <a:pPr algn="just"/>
            <a:r>
              <a:rPr lang="en-US" sz="2000" b="1" i="1" dirty="0">
                <a:effectLst/>
                <a:latin typeface="Georgia" panose="02040502050405020303" pitchFamily="18" charset="0"/>
              </a:rPr>
              <a:t>for Which it Stands...</a:t>
            </a:r>
            <a:endParaRPr lang="en-US" sz="2000" dirty="0">
              <a:effectLst/>
              <a:latin typeface="Georgia" panose="02040502050405020303" pitchFamily="18" charset="0"/>
            </a:endParaRPr>
          </a:p>
          <a:p>
            <a:pPr algn="just"/>
            <a:r>
              <a:rPr lang="en-US" sz="2000" b="1" i="1" dirty="0">
                <a:effectLst/>
                <a:latin typeface="Georgia" panose="02040502050405020303" pitchFamily="18" charset="0"/>
              </a:rPr>
              <a:t>One Nation...</a:t>
            </a:r>
            <a:endParaRPr lang="en-US" sz="2000" dirty="0">
              <a:effectLst/>
              <a:latin typeface="Georgia" panose="02040502050405020303" pitchFamily="18" charset="0"/>
            </a:endParaRPr>
          </a:p>
          <a:p>
            <a:pPr algn="just"/>
            <a:r>
              <a:rPr lang="en-US" sz="2000" b="1" i="1" dirty="0">
                <a:effectLst/>
                <a:latin typeface="Georgia" panose="02040502050405020303" pitchFamily="18" charset="0"/>
              </a:rPr>
              <a:t>Under God...</a:t>
            </a:r>
            <a:endParaRPr lang="en-US" sz="2000" dirty="0">
              <a:effectLst/>
              <a:latin typeface="Georgia" panose="02040502050405020303" pitchFamily="18" charset="0"/>
            </a:endParaRPr>
          </a:p>
          <a:p>
            <a:pPr algn="just"/>
            <a:r>
              <a:rPr lang="en-US" sz="2000" b="1" i="1" dirty="0">
                <a:effectLst/>
                <a:latin typeface="Georgia" panose="02040502050405020303" pitchFamily="18" charset="0"/>
              </a:rPr>
              <a:t>Indivisible...</a:t>
            </a:r>
            <a:endParaRPr lang="en-US" sz="2000" dirty="0">
              <a:effectLst/>
              <a:latin typeface="Georgia" panose="02040502050405020303" pitchFamily="18" charset="0"/>
            </a:endParaRPr>
          </a:p>
          <a:p>
            <a:pPr algn="just"/>
            <a:r>
              <a:rPr lang="en-US" sz="2000" b="1" i="1" dirty="0">
                <a:effectLst/>
                <a:latin typeface="Georgia" panose="02040502050405020303" pitchFamily="18" charset="0"/>
              </a:rPr>
              <a:t>with Liberty and Justice for All.</a:t>
            </a:r>
            <a:endParaRPr lang="en-US" sz="2000" dirty="0">
              <a:effectLst/>
              <a:latin typeface="Georgia" panose="02040502050405020303" pitchFamily="18" charset="0"/>
            </a:endParaRPr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34C4EF7-40E6-F5EE-884B-24D6FAB263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4" y="6931401"/>
            <a:ext cx="1490145" cy="695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C98C6E-7ED0-3C31-8386-FDD2DD9B5833}"/>
              </a:ext>
            </a:extLst>
          </p:cNvPr>
          <p:cNvSpPr txBox="1"/>
          <p:nvPr userDrawn="1"/>
        </p:nvSpPr>
        <p:spPr>
          <a:xfrm>
            <a:off x="6681954" y="7087508"/>
            <a:ext cx="2525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800" b="0" dirty="0" err="1">
                <a:solidFill>
                  <a:srgbClr val="154884"/>
                </a:solidFill>
                <a:latin typeface="+mn-lt"/>
              </a:rPr>
              <a:t>FMSunriseRotary.com</a:t>
            </a:r>
            <a:endParaRPr lang="id-ID" sz="1800" b="0" dirty="0">
              <a:solidFill>
                <a:srgbClr val="15488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213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0DEA8-4C72-B65C-4C11-9D394AD7C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31BBFA-A11D-9658-1432-08724ED1D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8A36E8-4A98-01B4-BAE7-EE89097A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DCEE46-D691-A4D1-D2D9-D22674008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DEEF95-0C17-4971-9108-C400087044C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522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B954F7-876E-E81B-5F15-BB0602A4A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F0EC56-EAC1-59CB-3372-C5E31A54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36A62-F86E-BBCE-4A72-5C6A90FD0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736E4-C0AA-4F7E-8B38-CB3DCA59043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3199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B707-68F8-B8C2-7666-BC7E574AF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62" y="518160"/>
            <a:ext cx="3244533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3AF78-B302-A9B2-B6E6-555AA9169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567" y="1119082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A961B2-D964-FD7C-4BBC-ED3108068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262" y="2331720"/>
            <a:ext cx="3244533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70C362-7950-F825-59AF-B0B6D0385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F80396-231D-5786-A71C-EB36A03F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3566E-015E-60EE-2BCC-7FAE653A7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3422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8C22E-2A25-164C-9ADF-6803BB22E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62" y="518160"/>
            <a:ext cx="3244533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693656-0CFF-F550-2E6F-51C7AF7420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76567" y="1119082"/>
            <a:ext cx="5092065" cy="5523442"/>
          </a:xfrm>
        </p:spPr>
        <p:txBody>
          <a:bodyPr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1677A-3DB3-CA94-ECD1-D6A0ED4507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262" y="2331720"/>
            <a:ext cx="3244533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D853E-ED55-D3A9-FE1B-D5F28488F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68D3C-CFA7-36EB-9E67-0E9E13EE3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AAD5B-D27B-E021-5DCA-C8E1A7B29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094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739D6-2632-7E01-3E20-7538F5AE2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21348-B467-9BCA-DA98-0F4FAED898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9F817-9083-2C56-9DDF-649C05254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01A07-29C7-C4E7-F1FC-2926E15EB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DA8C0-6092-C68D-5A8D-4FA7A0E7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2123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05D62A-84D5-0F4C-09E4-471104FF22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92340" y="259080"/>
            <a:ext cx="2263140" cy="66497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5C2F88-2C97-7805-8C01-CB66B2580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2920" y="259080"/>
            <a:ext cx="6621780" cy="6649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007C1-29FD-EE00-B907-5FE6EA5E4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AB4DA-E7C7-7065-8D6E-E1BE2E432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05C8C-6F73-E565-8ADA-B81A350C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0558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CE0C73-7BEE-410B-D829-1CBB509EE72B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502920" y="259080"/>
            <a:ext cx="9052560" cy="6649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C0E000-9C65-B8FF-82D3-EF1992C1D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2920" y="7081520"/>
            <a:ext cx="2346960" cy="51816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EEC0DF-BB5D-E95A-CD61-EB308E9AA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6620" y="7081520"/>
            <a:ext cx="3185160" cy="51816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E365B9-B9ED-3578-B62D-52190E37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08520" y="7081520"/>
            <a:ext cx="2346960" cy="518160"/>
          </a:xfrm>
        </p:spPr>
        <p:txBody>
          <a:bodyPr/>
          <a:lstStyle>
            <a:lvl1pPr>
              <a:defRPr/>
            </a:lvl1pPr>
          </a:lstStyle>
          <a:p>
            <a:fld id="{E7C45ED6-B105-4F32-A0EE-71D6735C44B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8764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vo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1" descr="A picture containing outdoor, sky, water, ground&#10;&#10;Description automatically generated">
            <a:extLst>
              <a:ext uri="{FF2B5EF4-FFF2-40B4-BE49-F238E27FC236}">
                <a16:creationId xmlns:a16="http://schemas.microsoft.com/office/drawing/2014/main" id="{B3014F8F-C094-8E23-FBA8-3567DF4C90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0" r="22680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6" name="Picture 5" descr="A group of lit candles&#10;&#10;Description automatically generated with medium confidence">
            <a:extLst>
              <a:ext uri="{FF2B5EF4-FFF2-40B4-BE49-F238E27FC236}">
                <a16:creationId xmlns:a16="http://schemas.microsoft.com/office/drawing/2014/main" id="{DF4D13CB-1629-614D-9766-1427CD4E6A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4" y="1099332"/>
            <a:ext cx="10058400" cy="53733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3C9563-AF4E-370B-B97C-8BCBDFFF6023}"/>
              </a:ext>
            </a:extLst>
          </p:cNvPr>
          <p:cNvSpPr txBox="1"/>
          <p:nvPr userDrawn="1"/>
        </p:nvSpPr>
        <p:spPr>
          <a:xfrm>
            <a:off x="5888907" y="5201567"/>
            <a:ext cx="4149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</a:t>
            </a:r>
            <a:r>
              <a:rPr lang="id-ID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CATION</a:t>
            </a:r>
            <a:endParaRPr lang="id-ID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logo for a company&#10;&#10;Description automatically generated">
            <a:extLst>
              <a:ext uri="{FF2B5EF4-FFF2-40B4-BE49-F238E27FC236}">
                <a16:creationId xmlns:a16="http://schemas.microsoft.com/office/drawing/2014/main" id="{D5D1DC9B-A41D-D176-05D6-DE65E1A235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9" y="6977542"/>
            <a:ext cx="1490145" cy="6519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4F283B-62A7-05CB-D04D-E72EF4E1E6C9}"/>
              </a:ext>
            </a:extLst>
          </p:cNvPr>
          <p:cNvSpPr txBox="1"/>
          <p:nvPr userDrawn="1"/>
        </p:nvSpPr>
        <p:spPr>
          <a:xfrm>
            <a:off x="7447548" y="7245478"/>
            <a:ext cx="22739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d-ID" sz="1800" dirty="0" err="1">
                <a:solidFill>
                  <a:schemeClr val="bg1"/>
                </a:solidFill>
                <a:latin typeface="+mn-lt"/>
              </a:rPr>
              <a:t>FMSunriseRotary.com</a:t>
            </a:r>
            <a:endParaRPr lang="id-ID" sz="1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2906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ue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294EB643-B319-4E0A-BF85-13A798259D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" r="1734"/>
          <a:stretch>
            <a:fillRect/>
          </a:stretch>
        </p:blipFill>
        <p:spPr>
          <a:xfrm>
            <a:off x="0" y="0"/>
            <a:ext cx="10055027" cy="6934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77E4D3-4D3C-1F27-B5DC-7A8F62FC6451}"/>
              </a:ext>
            </a:extLst>
          </p:cNvPr>
          <p:cNvSpPr/>
          <p:nvPr userDrawn="1"/>
        </p:nvSpPr>
        <p:spPr>
          <a:xfrm>
            <a:off x="685800" y="3886200"/>
            <a:ext cx="4480560" cy="973476"/>
          </a:xfrm>
          <a:prstGeom prst="rect">
            <a:avLst/>
          </a:prstGeom>
          <a:solidFill>
            <a:srgbClr val="15488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14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8AC1A1-1499-519D-E6CD-9D5DC00B174E}"/>
              </a:ext>
            </a:extLst>
          </p:cNvPr>
          <p:cNvSpPr txBox="1"/>
          <p:nvPr userDrawn="1"/>
        </p:nvSpPr>
        <p:spPr>
          <a:xfrm>
            <a:off x="685800" y="4059664"/>
            <a:ext cx="4480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 GUESTS</a:t>
            </a:r>
          </a:p>
        </p:txBody>
      </p:sp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40BC676-A7D0-3946-9352-94ED6EB12A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4" y="6931401"/>
            <a:ext cx="1490145" cy="6954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A2C68C-2105-C965-AD94-1BB8E22DF0C3}"/>
              </a:ext>
            </a:extLst>
          </p:cNvPr>
          <p:cNvSpPr txBox="1"/>
          <p:nvPr userDrawn="1"/>
        </p:nvSpPr>
        <p:spPr>
          <a:xfrm>
            <a:off x="6681954" y="7087508"/>
            <a:ext cx="2525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800" b="0" dirty="0" err="1">
                <a:solidFill>
                  <a:srgbClr val="154884"/>
                </a:solidFill>
                <a:latin typeface="+mn-lt"/>
              </a:rPr>
              <a:t>FMSunriseRotary.com</a:t>
            </a:r>
            <a:endParaRPr lang="id-ID" sz="1800" b="0" dirty="0">
              <a:solidFill>
                <a:srgbClr val="15488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3746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AB2705-24C3-1E0E-78A2-8AFD365B34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38360" cy="6875780"/>
          </a:xfrm>
          <a:prstGeom prst="rect">
            <a:avLst/>
          </a:prstGeom>
        </p:spPr>
      </p:pic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0D5C81C-AF80-08B5-7F44-9F13E34DD7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4" y="6931401"/>
            <a:ext cx="1490145" cy="6954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4AD2B0-E5A5-A52E-C1A6-22F9A2CAE6D3}"/>
              </a:ext>
            </a:extLst>
          </p:cNvPr>
          <p:cNvSpPr txBox="1"/>
          <p:nvPr userDrawn="1"/>
        </p:nvSpPr>
        <p:spPr>
          <a:xfrm>
            <a:off x="6681954" y="7087508"/>
            <a:ext cx="2525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800" b="0" dirty="0" err="1">
                <a:solidFill>
                  <a:srgbClr val="154884"/>
                </a:solidFill>
                <a:latin typeface="+mn-lt"/>
              </a:rPr>
              <a:t>FMSunriseRotary.com</a:t>
            </a:r>
            <a:endParaRPr lang="id-ID" sz="1800" b="0" dirty="0">
              <a:solidFill>
                <a:srgbClr val="154884"/>
              </a:solidFill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8447E8-8695-37E7-55D9-16C0EE84793B}"/>
              </a:ext>
            </a:extLst>
          </p:cNvPr>
          <p:cNvSpPr/>
          <p:nvPr userDrawn="1"/>
        </p:nvSpPr>
        <p:spPr>
          <a:xfrm>
            <a:off x="5029204" y="1836376"/>
            <a:ext cx="3657600" cy="731520"/>
          </a:xfrm>
          <a:prstGeom prst="rect">
            <a:avLst/>
          </a:prstGeom>
          <a:solidFill>
            <a:srgbClr val="15488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4000"/>
              <a:t>Happy Dollar$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68A8B2-9822-C0C0-9786-24111D3477C8}"/>
              </a:ext>
            </a:extLst>
          </p:cNvPr>
          <p:cNvSpPr>
            <a:spLocks noChangeAspect="1"/>
          </p:cNvSpPr>
          <p:nvPr userDrawn="1"/>
        </p:nvSpPr>
        <p:spPr>
          <a:xfrm>
            <a:off x="6080760" y="3139749"/>
            <a:ext cx="3657600" cy="746451"/>
          </a:xfrm>
          <a:prstGeom prst="rect">
            <a:avLst/>
          </a:prstGeom>
          <a:solidFill>
            <a:srgbClr val="15488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4000"/>
              <a:t>C.A.R.T Fund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DB72E3-FC07-0CCA-B7BB-F22E3C325814}"/>
              </a:ext>
            </a:extLst>
          </p:cNvPr>
          <p:cNvSpPr/>
          <p:nvPr userDrawn="1"/>
        </p:nvSpPr>
        <p:spPr>
          <a:xfrm>
            <a:off x="3211363" y="519743"/>
            <a:ext cx="3657600" cy="731520"/>
          </a:xfrm>
          <a:prstGeom prst="rect">
            <a:avLst/>
          </a:prstGeom>
          <a:solidFill>
            <a:srgbClr val="15488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4400">
                <a:latin typeface="+mj-lt"/>
                <a:ea typeface="Baskerville" panose="02020502070401020303" pitchFamily="18" charset="0"/>
              </a:rPr>
              <a:t>50/50</a:t>
            </a:r>
          </a:p>
        </p:txBody>
      </p:sp>
    </p:spTree>
    <p:extLst>
      <p:ext uri="{BB962C8B-B14F-4D97-AF65-F5344CB8AC3E}">
        <p14:creationId xmlns:p14="http://schemas.microsoft.com/office/powerpoint/2010/main" val="3621329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lubne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21" descr="A picture containing outdoor, sky, water, ground&#10;&#10;Description automatically generated">
            <a:extLst>
              <a:ext uri="{FF2B5EF4-FFF2-40B4-BE49-F238E27FC236}">
                <a16:creationId xmlns:a16="http://schemas.microsoft.com/office/drawing/2014/main" id="{766423E3-CC41-8EC9-21D2-F5B558EF6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0" r="22680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C2B07E-03AF-923E-33C0-9A70A14EB6AF}"/>
              </a:ext>
            </a:extLst>
          </p:cNvPr>
          <p:cNvSpPr/>
          <p:nvPr userDrawn="1"/>
        </p:nvSpPr>
        <p:spPr>
          <a:xfrm>
            <a:off x="0" y="1099334"/>
            <a:ext cx="10058400" cy="5735287"/>
          </a:xfrm>
          <a:prstGeom prst="rect">
            <a:avLst/>
          </a:prstGeom>
          <a:solidFill>
            <a:srgbClr val="15488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14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E69EB9-DAD6-0D76-EAB9-12248D502E9C}"/>
              </a:ext>
            </a:extLst>
          </p:cNvPr>
          <p:cNvSpPr txBox="1"/>
          <p:nvPr userDrawn="1"/>
        </p:nvSpPr>
        <p:spPr>
          <a:xfrm>
            <a:off x="349321" y="1133524"/>
            <a:ext cx="93700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 NEWS...</a:t>
            </a:r>
          </a:p>
        </p:txBody>
      </p:sp>
      <p:pic>
        <p:nvPicPr>
          <p:cNvPr id="9" name="Picture 8" descr="A logo for a company&#10;&#10;Description automatically generated">
            <a:extLst>
              <a:ext uri="{FF2B5EF4-FFF2-40B4-BE49-F238E27FC236}">
                <a16:creationId xmlns:a16="http://schemas.microsoft.com/office/drawing/2014/main" id="{2BEA0927-D7FE-089E-BC88-D395F334C5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9" y="6977542"/>
            <a:ext cx="1490145" cy="6519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54ACE8-32B6-1E0B-CDE4-D3BFA9CB7AF1}"/>
              </a:ext>
            </a:extLst>
          </p:cNvPr>
          <p:cNvSpPr txBox="1"/>
          <p:nvPr userDrawn="1"/>
        </p:nvSpPr>
        <p:spPr>
          <a:xfrm>
            <a:off x="7447548" y="7245478"/>
            <a:ext cx="22739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d-ID" sz="1800" dirty="0" err="1">
                <a:solidFill>
                  <a:schemeClr val="bg1"/>
                </a:solidFill>
                <a:latin typeface="+mn-lt"/>
              </a:rPr>
              <a:t>FMSunriseRotary.com</a:t>
            </a:r>
            <a:endParaRPr lang="id-ID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F028D93-EDF2-2729-0826-ABD8A421F30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1479" y="2241520"/>
            <a:ext cx="9315442" cy="4467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502920" indent="0">
              <a:spcBef>
                <a:spcPts val="0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2pPr>
            <a:lvl3pPr marL="1005840" indent="0">
              <a:spcBef>
                <a:spcPts val="0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4362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21" descr="A picture containing outdoor, sky, water, ground&#10;&#10;Description automatically generated">
            <a:extLst>
              <a:ext uri="{FF2B5EF4-FFF2-40B4-BE49-F238E27FC236}">
                <a16:creationId xmlns:a16="http://schemas.microsoft.com/office/drawing/2014/main" id="{D3E27CF0-DE9C-CDAA-E580-871F48F994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0" r="22680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C7ACFB-BA83-0014-EA86-E8A9527E5E2A}"/>
              </a:ext>
            </a:extLst>
          </p:cNvPr>
          <p:cNvSpPr/>
          <p:nvPr userDrawn="1"/>
        </p:nvSpPr>
        <p:spPr>
          <a:xfrm>
            <a:off x="354819" y="139358"/>
            <a:ext cx="4480560" cy="914623"/>
          </a:xfrm>
          <a:prstGeom prst="rect">
            <a:avLst/>
          </a:prstGeom>
          <a:solidFill>
            <a:srgbClr val="15488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14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66A1C-89D2-D58D-2FB0-04563316F1AF}"/>
              </a:ext>
            </a:extLst>
          </p:cNvPr>
          <p:cNvSpPr txBox="1"/>
          <p:nvPr userDrawn="1"/>
        </p:nvSpPr>
        <p:spPr>
          <a:xfrm>
            <a:off x="354820" y="274088"/>
            <a:ext cx="448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 SPEAKER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94E906-E6F3-3D86-FAC7-674DB38559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48313" y="149494"/>
            <a:ext cx="4160837" cy="127861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502920" indent="0">
              <a:buNone/>
              <a:defRPr>
                <a:latin typeface="Georgia" panose="02040502050405020303" pitchFamily="18" charset="0"/>
              </a:defRPr>
            </a:lvl2pPr>
            <a:lvl3pPr marL="1005840" indent="0">
              <a:buNone/>
              <a:defRPr>
                <a:latin typeface="Georgia" panose="02040502050405020303" pitchFamily="18" charset="0"/>
              </a:defRPr>
            </a:lvl3pPr>
            <a:lvl4pPr marL="1508760" indent="0">
              <a:buNone/>
              <a:defRPr>
                <a:latin typeface="Georgia" panose="02040502050405020303" pitchFamily="18" charset="0"/>
              </a:defRPr>
            </a:lvl4pPr>
            <a:lvl5pPr marL="2011680" indent="0">
              <a:buNone/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E45C14B-2BC4-3517-87CE-D3B694A8E3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94577" y="2250684"/>
            <a:ext cx="5280025" cy="37703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55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ourwayT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1" descr="A picture containing outdoor, sky, water, ground&#10;&#10;Description automatically generated">
            <a:extLst>
              <a:ext uri="{FF2B5EF4-FFF2-40B4-BE49-F238E27FC236}">
                <a16:creationId xmlns:a16="http://schemas.microsoft.com/office/drawing/2014/main" id="{201746C1-DC15-76C8-AAC4-06DF85C1BB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0" r="22680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1EB13A-407B-79B1-A01D-487A3A366D5C}"/>
              </a:ext>
            </a:extLst>
          </p:cNvPr>
          <p:cNvSpPr/>
          <p:nvPr userDrawn="1"/>
        </p:nvSpPr>
        <p:spPr>
          <a:xfrm>
            <a:off x="10279" y="1089061"/>
            <a:ext cx="10058400" cy="5609690"/>
          </a:xfrm>
          <a:prstGeom prst="rect">
            <a:avLst/>
          </a:prstGeom>
          <a:solidFill>
            <a:srgbClr val="15488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14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6EA47F-AAC6-BC28-699E-C0BD2873B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2735" y="1097267"/>
            <a:ext cx="9503591" cy="1347523"/>
          </a:xfrm>
          <a:prstGeom prst="rect">
            <a:avLst/>
          </a:prstGeom>
        </p:spPr>
      </p:pic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07C42812-D22C-0F5F-B185-507DCCC1AF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9" y="6977542"/>
            <a:ext cx="1490145" cy="6519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F33D32-F723-7576-9330-BBC2F136DFD4}"/>
              </a:ext>
            </a:extLst>
          </p:cNvPr>
          <p:cNvSpPr txBox="1"/>
          <p:nvPr userDrawn="1"/>
        </p:nvSpPr>
        <p:spPr>
          <a:xfrm>
            <a:off x="7447548" y="7245478"/>
            <a:ext cx="22739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d-ID" sz="1800" dirty="0" err="1">
                <a:solidFill>
                  <a:schemeClr val="bg1"/>
                </a:solidFill>
                <a:latin typeface="+mn-lt"/>
              </a:rPr>
              <a:t>FMSunriseRotary.com</a:t>
            </a:r>
            <a:endParaRPr lang="id-ID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32A722-4B17-B93E-A9C8-6245F22CD094}"/>
              </a:ext>
            </a:extLst>
          </p:cNvPr>
          <p:cNvSpPr txBox="1"/>
          <p:nvPr userDrawn="1"/>
        </p:nvSpPr>
        <p:spPr>
          <a:xfrm>
            <a:off x="361043" y="2407508"/>
            <a:ext cx="874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7A81B"/>
                </a:solidFill>
                <a:latin typeface="Georgia" panose="02040502050405020303" pitchFamily="18" charset="0"/>
              </a:rPr>
              <a:t>First:</a:t>
            </a:r>
            <a:endParaRPr lang="en-US" sz="4000" i="1" dirty="0">
              <a:solidFill>
                <a:srgbClr val="F7A81B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446B96-7BB9-BBA6-51FB-FB779E94F989}"/>
              </a:ext>
            </a:extLst>
          </p:cNvPr>
          <p:cNvSpPr txBox="1"/>
          <p:nvPr userDrawn="1"/>
        </p:nvSpPr>
        <p:spPr>
          <a:xfrm>
            <a:off x="616123" y="3780888"/>
            <a:ext cx="7283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chemeClr val="bg1"/>
                </a:solidFill>
                <a:latin typeface="Georgia" panose="02040502050405020303" pitchFamily="18" charset="0"/>
              </a:rPr>
              <a:t>Is It Fair to All Concerned?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670848-6CB5-0057-3F05-E3662BAE4A9B}"/>
              </a:ext>
            </a:extLst>
          </p:cNvPr>
          <p:cNvSpPr txBox="1"/>
          <p:nvPr userDrawn="1"/>
        </p:nvSpPr>
        <p:spPr>
          <a:xfrm>
            <a:off x="609601" y="4885298"/>
            <a:ext cx="912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spc="-230" baseline="0" dirty="0">
                <a:solidFill>
                  <a:schemeClr val="bg1"/>
                </a:solidFill>
                <a:latin typeface="Georgia" panose="02040502050405020303" pitchFamily="18" charset="0"/>
              </a:rPr>
              <a:t>Will It Build Good Will &amp; Better Friendships?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E84CDA-4226-9B6F-CF7E-91ED272162EF}"/>
              </a:ext>
            </a:extLst>
          </p:cNvPr>
          <p:cNvSpPr txBox="1"/>
          <p:nvPr userDrawn="1"/>
        </p:nvSpPr>
        <p:spPr>
          <a:xfrm>
            <a:off x="620132" y="5974573"/>
            <a:ext cx="8648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spc="-100" dirty="0">
                <a:solidFill>
                  <a:schemeClr val="bg1"/>
                </a:solidFill>
                <a:latin typeface="Georgia" panose="02040502050405020303" pitchFamily="18" charset="0"/>
              </a:rPr>
              <a:t>Will It be Beneficial to All Concerned?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58FA84-2C8F-B3D4-7884-7ED6490D3922}"/>
              </a:ext>
            </a:extLst>
          </p:cNvPr>
          <p:cNvSpPr txBox="1"/>
          <p:nvPr userDrawn="1"/>
        </p:nvSpPr>
        <p:spPr>
          <a:xfrm>
            <a:off x="625783" y="2691355"/>
            <a:ext cx="5570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chemeClr val="bg1"/>
                </a:solidFill>
                <a:latin typeface="Georgia" panose="02040502050405020303" pitchFamily="18" charset="0"/>
              </a:rPr>
              <a:t>Is It the Truth?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8C9FF3-5C19-3B76-A974-060E69CBF814}"/>
              </a:ext>
            </a:extLst>
          </p:cNvPr>
          <p:cNvSpPr txBox="1"/>
          <p:nvPr userDrawn="1"/>
        </p:nvSpPr>
        <p:spPr>
          <a:xfrm>
            <a:off x="371893" y="3488464"/>
            <a:ext cx="1265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7A81B"/>
                </a:solidFill>
                <a:latin typeface="Georgia" panose="02040502050405020303" pitchFamily="18" charset="0"/>
              </a:rPr>
              <a:t>Second:</a:t>
            </a:r>
            <a:endParaRPr lang="en-US" sz="4000" i="1" dirty="0">
              <a:solidFill>
                <a:srgbClr val="F7A81B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304844-9378-B6F6-912D-3FD5225730EA}"/>
              </a:ext>
            </a:extLst>
          </p:cNvPr>
          <p:cNvSpPr txBox="1"/>
          <p:nvPr userDrawn="1"/>
        </p:nvSpPr>
        <p:spPr>
          <a:xfrm>
            <a:off x="362046" y="4583245"/>
            <a:ext cx="1043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7A81B"/>
                </a:solidFill>
                <a:latin typeface="Georgia" panose="02040502050405020303" pitchFamily="18" charset="0"/>
              </a:rPr>
              <a:t>Third:</a:t>
            </a:r>
            <a:endParaRPr lang="en-US" sz="4000" i="1" dirty="0">
              <a:solidFill>
                <a:srgbClr val="F7A81B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358D40-A7D1-973D-B949-C4D77C3A9BF6}"/>
              </a:ext>
            </a:extLst>
          </p:cNvPr>
          <p:cNvSpPr txBox="1"/>
          <p:nvPr userDrawn="1"/>
        </p:nvSpPr>
        <p:spPr>
          <a:xfrm>
            <a:off x="371895" y="5658394"/>
            <a:ext cx="1265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7A81B"/>
                </a:solidFill>
                <a:latin typeface="Georgia" panose="02040502050405020303" pitchFamily="18" charset="0"/>
              </a:rPr>
              <a:t>Fourth:</a:t>
            </a:r>
            <a:endParaRPr lang="en-US" sz="4000" i="1" dirty="0">
              <a:solidFill>
                <a:srgbClr val="F7A81B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167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619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 userDrawn="1">
          <p15:clr>
            <a:srgbClr val="FBAE40"/>
          </p15:clr>
        </p15:guide>
        <p15:guide id="2" pos="316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51FEC4-385C-2D4A-9C0D-2859D1DB3C46}"/>
              </a:ext>
            </a:extLst>
          </p:cNvPr>
          <p:cNvSpPr txBox="1"/>
          <p:nvPr userDrawn="1"/>
        </p:nvSpPr>
        <p:spPr>
          <a:xfrm>
            <a:off x="739304" y="7050670"/>
            <a:ext cx="1555956" cy="23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907" spc="248" dirty="0">
                <a:solidFill>
                  <a:schemeClr val="bg1"/>
                </a:solidFill>
                <a:latin typeface="+mj-lt"/>
              </a:rPr>
              <a:t>SPARROW</a:t>
            </a:r>
            <a:endParaRPr lang="id-ID" sz="660" b="1" spc="248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577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90" r:id="rId3"/>
    <p:sldLayoutId id="2147483786" r:id="rId4"/>
    <p:sldLayoutId id="2147483778" r:id="rId5"/>
    <p:sldLayoutId id="2147483796" r:id="rId6"/>
    <p:sldLayoutId id="2147483787" r:id="rId7"/>
    <p:sldLayoutId id="2147483795" r:id="rId8"/>
    <p:sldLayoutId id="2147483779" r:id="rId9"/>
    <p:sldLayoutId id="2147483797" r:id="rId10"/>
    <p:sldLayoutId id="2147483798" r:id="rId11"/>
    <p:sldLayoutId id="2147483799" r:id="rId12"/>
    <p:sldLayoutId id="2147483800" r:id="rId13"/>
    <p:sldLayoutId id="2147483801" r:id="rId14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2">
            <a:extLst>
              <a:ext uri="{FF2B5EF4-FFF2-40B4-BE49-F238E27FC236}">
                <a16:creationId xmlns:a16="http://schemas.microsoft.com/office/drawing/2014/main" id="{91ADE007-19FC-C006-53CD-A8AFB5F2F75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0058400" cy="7772400"/>
            <a:chOff x="0" y="0"/>
            <a:chExt cx="5760" cy="4320"/>
          </a:xfrm>
        </p:grpSpPr>
        <p:sp>
          <p:nvSpPr>
            <p:cNvPr id="36867" name="Freeform 3">
              <a:extLst>
                <a:ext uri="{FF2B5EF4-FFF2-40B4-BE49-F238E27FC236}">
                  <a16:creationId xmlns:a16="http://schemas.microsoft.com/office/drawing/2014/main" id="{6B7CC4C8-16FD-9976-BDAE-361121E394E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980"/>
            </a:p>
          </p:txBody>
        </p:sp>
        <p:sp>
          <p:nvSpPr>
            <p:cNvPr id="36868" name="Freeform 4">
              <a:extLst>
                <a:ext uri="{FF2B5EF4-FFF2-40B4-BE49-F238E27FC236}">
                  <a16:creationId xmlns:a16="http://schemas.microsoft.com/office/drawing/2014/main" id="{8F6DE8B5-75C3-E350-8F9E-26D6B9E6A84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980"/>
            </a:p>
          </p:txBody>
        </p:sp>
      </p:grpSp>
      <p:sp>
        <p:nvSpPr>
          <p:cNvPr id="36869" name="Freeform 5">
            <a:extLst>
              <a:ext uri="{FF2B5EF4-FFF2-40B4-BE49-F238E27FC236}">
                <a16:creationId xmlns:a16="http://schemas.microsoft.com/office/drawing/2014/main" id="{E564B585-AEF4-50C7-03DF-F66E7EF8F6A7}"/>
              </a:ext>
            </a:extLst>
          </p:cNvPr>
          <p:cNvSpPr>
            <a:spLocks/>
          </p:cNvSpPr>
          <p:nvPr/>
        </p:nvSpPr>
        <p:spPr bwMode="hidden">
          <a:xfrm>
            <a:off x="6873240" y="7097713"/>
            <a:ext cx="3185160" cy="69088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1980"/>
          </a:p>
        </p:txBody>
      </p:sp>
      <p:grpSp>
        <p:nvGrpSpPr>
          <p:cNvPr id="36870" name="Group 6">
            <a:extLst>
              <a:ext uri="{FF2B5EF4-FFF2-40B4-BE49-F238E27FC236}">
                <a16:creationId xmlns:a16="http://schemas.microsoft.com/office/drawing/2014/main" id="{097A5C7F-8110-6E98-3FEF-42DE4F5AD732}"/>
              </a:ext>
            </a:extLst>
          </p:cNvPr>
          <p:cNvGrpSpPr>
            <a:grpSpLocks/>
          </p:cNvGrpSpPr>
          <p:nvPr/>
        </p:nvGrpSpPr>
        <p:grpSpPr bwMode="auto">
          <a:xfrm>
            <a:off x="0" y="6822440"/>
            <a:ext cx="8633460" cy="971550"/>
            <a:chOff x="0" y="3792"/>
            <a:chExt cx="4944" cy="540"/>
          </a:xfrm>
        </p:grpSpPr>
        <p:sp>
          <p:nvSpPr>
            <p:cNvPr id="36871" name="Freeform 7">
              <a:extLst>
                <a:ext uri="{FF2B5EF4-FFF2-40B4-BE49-F238E27FC236}">
                  <a16:creationId xmlns:a16="http://schemas.microsoft.com/office/drawing/2014/main" id="{42BE17B3-D60C-1D2D-E7C3-1EC2CE8B6331}"/>
                </a:ext>
              </a:extLst>
            </p:cNvPr>
            <p:cNvSpPr>
              <a:spLocks/>
            </p:cNvSpPr>
            <p:nvPr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980"/>
            </a:p>
          </p:txBody>
        </p:sp>
        <p:grpSp>
          <p:nvGrpSpPr>
            <p:cNvPr id="36872" name="Group 8">
              <a:extLst>
                <a:ext uri="{FF2B5EF4-FFF2-40B4-BE49-F238E27FC236}">
                  <a16:creationId xmlns:a16="http://schemas.microsoft.com/office/drawing/2014/main" id="{162CAECF-D68A-035F-9E84-366F28748A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36873" name="Freeform 9">
                <a:extLst>
                  <a:ext uri="{FF2B5EF4-FFF2-40B4-BE49-F238E27FC236}">
                    <a16:creationId xmlns:a16="http://schemas.microsoft.com/office/drawing/2014/main" id="{BC0C9E72-B080-8927-72E7-3BE5319A6476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980"/>
              </a:p>
            </p:txBody>
          </p:sp>
          <p:sp>
            <p:nvSpPr>
              <p:cNvPr id="36874" name="Freeform 10">
                <a:extLst>
                  <a:ext uri="{FF2B5EF4-FFF2-40B4-BE49-F238E27FC236}">
                    <a16:creationId xmlns:a16="http://schemas.microsoft.com/office/drawing/2014/main" id="{1B89DFC7-29B3-45AB-4357-675911AA380F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980"/>
              </a:p>
            </p:txBody>
          </p:sp>
          <p:sp>
            <p:nvSpPr>
              <p:cNvPr id="36875" name="Freeform 11">
                <a:extLst>
                  <a:ext uri="{FF2B5EF4-FFF2-40B4-BE49-F238E27FC236}">
                    <a16:creationId xmlns:a16="http://schemas.microsoft.com/office/drawing/2014/main" id="{A0CAEE4C-28C3-EA3C-FFB6-841428662FFC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980"/>
              </a:p>
            </p:txBody>
          </p:sp>
          <p:sp>
            <p:nvSpPr>
              <p:cNvPr id="36876" name="Freeform 12">
                <a:extLst>
                  <a:ext uri="{FF2B5EF4-FFF2-40B4-BE49-F238E27FC236}">
                    <a16:creationId xmlns:a16="http://schemas.microsoft.com/office/drawing/2014/main" id="{3CEF7C97-8C04-DA3A-6EB5-0D1360F740FF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980"/>
              </a:p>
            </p:txBody>
          </p:sp>
          <p:sp>
            <p:nvSpPr>
              <p:cNvPr id="36877" name="Freeform 13">
                <a:extLst>
                  <a:ext uri="{FF2B5EF4-FFF2-40B4-BE49-F238E27FC236}">
                    <a16:creationId xmlns:a16="http://schemas.microsoft.com/office/drawing/2014/main" id="{1F59FD04-D5DC-6FA8-0CA3-4600523397FB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980"/>
              </a:p>
            </p:txBody>
          </p:sp>
        </p:grpSp>
        <p:sp>
          <p:nvSpPr>
            <p:cNvPr id="36878" name="Freeform 14">
              <a:extLst>
                <a:ext uri="{FF2B5EF4-FFF2-40B4-BE49-F238E27FC236}">
                  <a16:creationId xmlns:a16="http://schemas.microsoft.com/office/drawing/2014/main" id="{5A795D0A-43CB-2AB0-78A6-D1E5BA4FF86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980"/>
            </a:p>
          </p:txBody>
        </p:sp>
      </p:grpSp>
      <p:grpSp>
        <p:nvGrpSpPr>
          <p:cNvPr id="36879" name="Group 15">
            <a:extLst>
              <a:ext uri="{FF2B5EF4-FFF2-40B4-BE49-F238E27FC236}">
                <a16:creationId xmlns:a16="http://schemas.microsoft.com/office/drawing/2014/main" id="{1A233AA3-B7AE-77BD-E90D-BE28C6042917}"/>
              </a:ext>
            </a:extLst>
          </p:cNvPr>
          <p:cNvGrpSpPr>
            <a:grpSpLocks/>
          </p:cNvGrpSpPr>
          <p:nvPr/>
        </p:nvGrpSpPr>
        <p:grpSpPr bwMode="auto">
          <a:xfrm>
            <a:off x="689770" y="6824240"/>
            <a:ext cx="6253321" cy="962554"/>
            <a:chOff x="395" y="3793"/>
            <a:chExt cx="3581" cy="535"/>
          </a:xfrm>
        </p:grpSpPr>
        <p:sp>
          <p:nvSpPr>
            <p:cNvPr id="36880" name="Freeform 16">
              <a:extLst>
                <a:ext uri="{FF2B5EF4-FFF2-40B4-BE49-F238E27FC236}">
                  <a16:creationId xmlns:a16="http://schemas.microsoft.com/office/drawing/2014/main" id="{2B1149DC-266A-3F5E-9DF1-A8CB0D688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980"/>
            </a:p>
          </p:txBody>
        </p:sp>
        <p:sp>
          <p:nvSpPr>
            <p:cNvPr id="36881" name="Freeform 17">
              <a:extLst>
                <a:ext uri="{FF2B5EF4-FFF2-40B4-BE49-F238E27FC236}">
                  <a16:creationId xmlns:a16="http://schemas.microsoft.com/office/drawing/2014/main" id="{A713970D-2773-2107-5A2C-006B44C75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980"/>
            </a:p>
          </p:txBody>
        </p:sp>
        <p:sp>
          <p:nvSpPr>
            <p:cNvPr id="36882" name="Freeform 18">
              <a:extLst>
                <a:ext uri="{FF2B5EF4-FFF2-40B4-BE49-F238E27FC236}">
                  <a16:creationId xmlns:a16="http://schemas.microsoft.com/office/drawing/2014/main" id="{74B5D345-1FF4-00AF-F9DD-94153390C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980"/>
            </a:p>
          </p:txBody>
        </p:sp>
        <p:sp>
          <p:nvSpPr>
            <p:cNvPr id="36883" name="Freeform 19">
              <a:extLst>
                <a:ext uri="{FF2B5EF4-FFF2-40B4-BE49-F238E27FC236}">
                  <a16:creationId xmlns:a16="http://schemas.microsoft.com/office/drawing/2014/main" id="{82CF5DC7-792A-31AF-C30E-85FF64B22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980"/>
            </a:p>
          </p:txBody>
        </p:sp>
        <p:sp>
          <p:nvSpPr>
            <p:cNvPr id="36884" name="Freeform 20">
              <a:extLst>
                <a:ext uri="{FF2B5EF4-FFF2-40B4-BE49-F238E27FC236}">
                  <a16:creationId xmlns:a16="http://schemas.microsoft.com/office/drawing/2014/main" id="{EE58CCA8-409C-1C8C-9EBC-57C0F8D44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980"/>
            </a:p>
          </p:txBody>
        </p:sp>
        <p:sp>
          <p:nvSpPr>
            <p:cNvPr id="36885" name="Freeform 21">
              <a:extLst>
                <a:ext uri="{FF2B5EF4-FFF2-40B4-BE49-F238E27FC236}">
                  <a16:creationId xmlns:a16="http://schemas.microsoft.com/office/drawing/2014/main" id="{A085F99D-AFB3-04F9-CEB5-7540800AB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980"/>
            </a:p>
          </p:txBody>
        </p:sp>
      </p:grpSp>
      <p:sp>
        <p:nvSpPr>
          <p:cNvPr id="36886" name="Rectangle 22">
            <a:extLst>
              <a:ext uri="{FF2B5EF4-FFF2-40B4-BE49-F238E27FC236}">
                <a16:creationId xmlns:a16="http://schemas.microsoft.com/office/drawing/2014/main" id="{FE29329F-75CE-5818-0EEE-7C2C92DACC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2920" y="259080"/>
            <a:ext cx="905256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6887" name="Rectangle 23">
            <a:extLst>
              <a:ext uri="{FF2B5EF4-FFF2-40B4-BE49-F238E27FC236}">
                <a16:creationId xmlns:a16="http://schemas.microsoft.com/office/drawing/2014/main" id="{FD1A363E-0E4D-917E-E30D-F2CD041C07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2920" y="1813560"/>
            <a:ext cx="9052560" cy="5095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6888" name="Rectangle 24">
            <a:extLst>
              <a:ext uri="{FF2B5EF4-FFF2-40B4-BE49-F238E27FC236}">
                <a16:creationId xmlns:a16="http://schemas.microsoft.com/office/drawing/2014/main" id="{9F3F1C98-146C-DA77-D922-5FA8FD566F9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2920" y="7081520"/>
            <a:ext cx="2346960" cy="51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2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36889" name="Rectangle 25">
            <a:extLst>
              <a:ext uri="{FF2B5EF4-FFF2-40B4-BE49-F238E27FC236}">
                <a16:creationId xmlns:a16="http://schemas.microsoft.com/office/drawing/2014/main" id="{8666C0F8-16A0-B3B9-6E66-BE7410EF7B1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36620" y="7081520"/>
            <a:ext cx="3185160" cy="51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32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36890" name="Rectangle 26">
            <a:extLst>
              <a:ext uri="{FF2B5EF4-FFF2-40B4-BE49-F238E27FC236}">
                <a16:creationId xmlns:a16="http://schemas.microsoft.com/office/drawing/2014/main" id="{CD496B8B-396D-0812-8B2A-EFD32EEE2E6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8520" y="7081520"/>
            <a:ext cx="2346960" cy="51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2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204FE8A2-5A25-4A7A-AA1A-7F4C2341323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0FB160-BE3C-2D40-66CD-F899D13E36F3}"/>
              </a:ext>
            </a:extLst>
          </p:cNvPr>
          <p:cNvSpPr txBox="1"/>
          <p:nvPr userDrawn="1"/>
        </p:nvSpPr>
        <p:spPr>
          <a:xfrm>
            <a:off x="739304" y="7050670"/>
            <a:ext cx="1555956" cy="23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907" spc="248" dirty="0">
                <a:solidFill>
                  <a:schemeClr val="bg1"/>
                </a:solidFill>
                <a:latin typeface="+mj-lt"/>
              </a:rPr>
              <a:t>SPARROW</a:t>
            </a:r>
            <a:endParaRPr lang="id-ID" sz="660" b="1" spc="248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46959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4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4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4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4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4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502920" algn="ctr" rtl="0" eaLnBrk="1" fontAlgn="base" hangingPunct="1">
        <a:spcBef>
          <a:spcPct val="0"/>
        </a:spcBef>
        <a:spcAft>
          <a:spcPct val="0"/>
        </a:spcAft>
        <a:defRPr sz="484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1005840" algn="ctr" rtl="0" eaLnBrk="1" fontAlgn="base" hangingPunct="1">
        <a:spcBef>
          <a:spcPct val="0"/>
        </a:spcBef>
        <a:spcAft>
          <a:spcPct val="0"/>
        </a:spcAft>
        <a:defRPr sz="484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508760" algn="ctr" rtl="0" eaLnBrk="1" fontAlgn="base" hangingPunct="1">
        <a:spcBef>
          <a:spcPct val="0"/>
        </a:spcBef>
        <a:spcAft>
          <a:spcPct val="0"/>
        </a:spcAft>
        <a:defRPr sz="484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2011680" algn="ctr" rtl="0" eaLnBrk="1" fontAlgn="base" hangingPunct="1">
        <a:spcBef>
          <a:spcPct val="0"/>
        </a:spcBef>
        <a:spcAft>
          <a:spcPct val="0"/>
        </a:spcAft>
        <a:defRPr sz="484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77190" indent="-37719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1pPr>
      <a:lvl2pPr marL="817245" indent="-314325" algn="l" rtl="0" eaLnBrk="1" fontAlgn="base" hangingPunct="1">
        <a:spcBef>
          <a:spcPct val="20000"/>
        </a:spcBef>
        <a:spcAft>
          <a:spcPct val="0"/>
        </a:spcAft>
        <a:buChar char="–"/>
        <a:defRPr sz="308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rtl="0" eaLnBrk="1" fontAlgn="base" hangingPunct="1">
        <a:spcBef>
          <a:spcPct val="20000"/>
        </a:spcBef>
        <a:spcAft>
          <a:spcPct val="0"/>
        </a:spcAft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ps.gov/nts/legislation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" descr="Icon image">
            <a:extLst>
              <a:ext uri="{FF2B5EF4-FFF2-40B4-BE49-F238E27FC236}">
                <a16:creationId xmlns:a16="http://schemas.microsoft.com/office/drawing/2014/main" id="{F7028430-457F-0A8E-8C18-8B80D452CD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76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4">
            <a:extLst>
              <a:ext uri="{FF2B5EF4-FFF2-40B4-BE49-F238E27FC236}">
                <a16:creationId xmlns:a16="http://schemas.microsoft.com/office/drawing/2014/main" id="{D6E95193-9C20-0EB5-AAF2-BC94E648EA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9200" y="407670"/>
            <a:ext cx="3783330" cy="378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C9F2BB-30D0-5E34-DBBA-3F95A14942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367063"/>
            <a:ext cx="10058400" cy="1650139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4400" b="1" i="0" dirty="0">
                <a:solidFill>
                  <a:srgbClr val="141827"/>
                </a:solidFill>
                <a:effectLst/>
                <a:latin typeface="Helvetica Neue"/>
              </a:rPr>
              <a:t>Gary Goforth MD</a:t>
            </a:r>
          </a:p>
          <a:p>
            <a:pPr algn="ctr">
              <a:buNone/>
            </a:pPr>
            <a:r>
              <a:rPr lang="en-US" sz="4400" b="1" dirty="0">
                <a:solidFill>
                  <a:srgbClr val="141827"/>
                </a:solidFill>
                <a:latin typeface="Helvetica Neue"/>
              </a:rPr>
              <a:t>Preparing to Hike the Appalachian Trail</a:t>
            </a:r>
            <a:endParaRPr lang="en-US" sz="4400" b="1" i="0" dirty="0">
              <a:solidFill>
                <a:srgbClr val="141827"/>
              </a:solidFill>
              <a:effectLst/>
              <a:latin typeface="Helvetica Neue"/>
            </a:endParaRPr>
          </a:p>
        </p:txBody>
      </p:sp>
      <p:pic>
        <p:nvPicPr>
          <p:cNvPr id="4" name="Picture 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B9E9B496-EBA4-4B11-5C32-ECA9E7DD62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390" y="1145177"/>
            <a:ext cx="2614662" cy="392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58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A0262CCC-0945-C707-9FE1-38E5FCA765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Who &amp; When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DDD526DD-0E96-775D-5E4A-5422881AC0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On August 14, 1937, the Appalachian Trail became a reality.</a:t>
            </a:r>
          </a:p>
          <a:p>
            <a:r>
              <a:rPr lang="en-US" altLang="en-US" dirty="0"/>
              <a:t>1938, however, the trail was no longer continuous. A hurricane destroyed much of it in New England.</a:t>
            </a:r>
          </a:p>
          <a:p>
            <a:r>
              <a:rPr lang="en-US" altLang="en-US" dirty="0"/>
              <a:t>The first person to walk the whole trail or do a “thru hike” was Earl Shaffer.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83A3DC74-B6DC-E270-E420-491E2FD60C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Who and When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482542CD-7534-84B9-3224-03DC63F1283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hlinkClick r:id="rId3"/>
              </a:rPr>
              <a:t>National Trails System Act</a:t>
            </a:r>
            <a:r>
              <a:rPr lang="en-US" altLang="en-US" dirty="0"/>
              <a:t>, adopted late in 1968, made for a series of "national scenic trails" within the national park and forest systems.</a:t>
            </a:r>
          </a:p>
          <a:p>
            <a:r>
              <a:rPr lang="en-US" altLang="en-US" dirty="0"/>
              <a:t>The Appalachian Trail was the first trail to fall under this Act.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ED5770BC-15B9-AFFF-6980-AE23DD3965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2920" y="365760"/>
            <a:ext cx="9052560" cy="1089660"/>
          </a:xfrm>
        </p:spPr>
        <p:txBody>
          <a:bodyPr/>
          <a:lstStyle/>
          <a:p>
            <a:r>
              <a:rPr lang="en-US" altLang="en-US" dirty="0"/>
              <a:t>How Many????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5076DBDF-8108-B2A8-170C-7768E427C6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2920" y="1539239"/>
            <a:ext cx="9052560" cy="198467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4200" dirty="0"/>
              <a:t>Since 1936, </a:t>
            </a:r>
            <a:r>
              <a:rPr lang="en-US" altLang="en-US" sz="4200" b="1" dirty="0"/>
              <a:t>7,830 hike completions</a:t>
            </a:r>
            <a:r>
              <a:rPr lang="en-US" altLang="en-US" sz="4200" dirty="0"/>
              <a:t> have been recorded by ATC.</a:t>
            </a:r>
          </a:p>
          <a:p>
            <a:pPr>
              <a:lnSpc>
                <a:spcPct val="90000"/>
              </a:lnSpc>
            </a:pPr>
            <a:endParaRPr lang="en-US" altLang="en-US" sz="1400" dirty="0"/>
          </a:p>
          <a:p>
            <a:pPr>
              <a:lnSpc>
                <a:spcPct val="90000"/>
              </a:lnSpc>
            </a:pPr>
            <a:r>
              <a:rPr lang="en-US" altLang="en-US" sz="4200" dirty="0"/>
              <a:t>2,000-milers by Decade</a:t>
            </a:r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sz="264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7BD28C-0CDB-0C6F-AD21-450822854DC5}"/>
              </a:ext>
            </a:extLst>
          </p:cNvPr>
          <p:cNvSpPr txBox="1"/>
          <p:nvPr/>
        </p:nvSpPr>
        <p:spPr>
          <a:xfrm>
            <a:off x="670560" y="3661741"/>
            <a:ext cx="4526280" cy="2272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3080" dirty="0"/>
              <a:t>1930-1939		8</a:t>
            </a:r>
          </a:p>
          <a:p>
            <a:pPr>
              <a:lnSpc>
                <a:spcPct val="90000"/>
              </a:lnSpc>
            </a:pPr>
            <a:r>
              <a:rPr lang="en-US" altLang="en-US" sz="3080" dirty="0"/>
              <a:t>1940-1949		3</a:t>
            </a:r>
            <a:br>
              <a:rPr lang="en-US" altLang="en-US" sz="3080" dirty="0"/>
            </a:br>
            <a:r>
              <a:rPr lang="en-US" altLang="en-US" sz="3080" dirty="0"/>
              <a:t>1950-1959		13</a:t>
            </a:r>
          </a:p>
          <a:p>
            <a:pPr>
              <a:lnSpc>
                <a:spcPct val="90000"/>
              </a:lnSpc>
            </a:pPr>
            <a:r>
              <a:rPr lang="en-US" altLang="en-US" sz="3080" dirty="0"/>
              <a:t>1960-1969		37</a:t>
            </a:r>
          </a:p>
          <a:p>
            <a:endParaRPr lang="en-US" sz="308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92FD8-EAEF-CBA9-9A7B-57589B878085}"/>
              </a:ext>
            </a:extLst>
          </p:cNvPr>
          <p:cNvSpPr txBox="1"/>
          <p:nvPr/>
        </p:nvSpPr>
        <p:spPr>
          <a:xfrm>
            <a:off x="5448300" y="3718560"/>
            <a:ext cx="4861560" cy="2103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3080" dirty="0"/>
              <a:t>1970-1979		740</a:t>
            </a:r>
          </a:p>
          <a:p>
            <a:pPr>
              <a:lnSpc>
                <a:spcPct val="90000"/>
              </a:lnSpc>
            </a:pPr>
            <a:r>
              <a:rPr lang="en-US" altLang="en-US" sz="3080" dirty="0"/>
              <a:t>1980-1989		1,402</a:t>
            </a:r>
          </a:p>
          <a:p>
            <a:pPr>
              <a:lnSpc>
                <a:spcPct val="90000"/>
              </a:lnSpc>
            </a:pPr>
            <a:r>
              <a:rPr lang="en-US" altLang="en-US" sz="3080" dirty="0"/>
              <a:t>1990-1999		3,241</a:t>
            </a:r>
          </a:p>
          <a:p>
            <a:pPr>
              <a:lnSpc>
                <a:spcPct val="90000"/>
              </a:lnSpc>
            </a:pPr>
            <a:r>
              <a:rPr lang="en-US" altLang="en-US" sz="3080" dirty="0"/>
              <a:t>2000-present	2,361+</a:t>
            </a:r>
          </a:p>
          <a:p>
            <a:endParaRPr lang="en-US" sz="198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BBFCC9-D392-05F2-383F-33BA8C9959FB}"/>
              </a:ext>
            </a:extLst>
          </p:cNvPr>
          <p:cNvSpPr txBox="1"/>
          <p:nvPr/>
        </p:nvSpPr>
        <p:spPr>
          <a:xfrm>
            <a:off x="419100" y="5730240"/>
            <a:ext cx="9304020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80" dirty="0">
                <a:solidFill>
                  <a:srgbClr val="FFFF00"/>
                </a:solidFill>
              </a:rPr>
              <a:t>Approximately 25% of hikers intending to be thru-hikers complete the entire hike.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51611D80-D2A1-958A-BC95-C07DA11529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2920" y="114300"/>
            <a:ext cx="9052560" cy="1257300"/>
          </a:xfrm>
        </p:spPr>
        <p:txBody>
          <a:bodyPr/>
          <a:lstStyle/>
          <a:p>
            <a:r>
              <a:rPr lang="en-US" altLang="en-US" dirty="0"/>
              <a:t>Why for me?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E91C5D-30AE-6BC0-5B11-0580F503B966}"/>
              </a:ext>
            </a:extLst>
          </p:cNvPr>
          <p:cNvSpPr txBox="1"/>
          <p:nvPr/>
        </p:nvSpPr>
        <p:spPr>
          <a:xfrm>
            <a:off x="167640" y="1371600"/>
            <a:ext cx="9555480" cy="544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325" indent="-314325">
              <a:buFont typeface="Arial" panose="020B0604020202020204" pitchFamily="34" charset="0"/>
              <a:buChar char="•"/>
            </a:pPr>
            <a:r>
              <a:rPr lang="en-US" sz="3080" dirty="0"/>
              <a:t>Lifelong dream since doing several 50-mile hikes with Boy Scouts in East Tennessee</a:t>
            </a:r>
          </a:p>
          <a:p>
            <a:pPr marL="314325" indent="-314325">
              <a:buFont typeface="Arial" panose="020B0604020202020204" pitchFamily="34" charset="0"/>
              <a:buChar char="•"/>
            </a:pPr>
            <a:endParaRPr lang="en-US" sz="3080" dirty="0"/>
          </a:p>
          <a:p>
            <a:pPr marL="314325" indent="-314325">
              <a:buFont typeface="Arial" panose="020B0604020202020204" pitchFamily="34" charset="0"/>
              <a:buChar char="•"/>
            </a:pPr>
            <a:r>
              <a:rPr lang="en-US" sz="3080" dirty="0"/>
              <a:t>A major long-term goal in my quest to become healthier in 2018</a:t>
            </a:r>
          </a:p>
          <a:p>
            <a:pPr marL="314325" indent="-314325">
              <a:buFont typeface="Arial" panose="020B0604020202020204" pitchFamily="34" charset="0"/>
              <a:buChar char="•"/>
            </a:pPr>
            <a:endParaRPr lang="en-US" sz="3080" dirty="0"/>
          </a:p>
          <a:p>
            <a:pPr marL="314325" indent="-314325">
              <a:buFont typeface="Arial" panose="020B0604020202020204" pitchFamily="34" charset="0"/>
              <a:buChar char="•"/>
            </a:pPr>
            <a:r>
              <a:rPr lang="en-US" sz="3080" dirty="0"/>
              <a:t>A dream which seemed possible after hiking two strenuous AT sections – White Mountains Presidential Range in New Hampshire and 42-mile route from </a:t>
            </a:r>
            <a:r>
              <a:rPr lang="en-US" sz="3080" dirty="0" err="1"/>
              <a:t>Amicolola</a:t>
            </a:r>
            <a:r>
              <a:rPr lang="en-US" sz="3080" dirty="0"/>
              <a:t> Falls to Neel’s Gap, Georgia</a:t>
            </a:r>
          </a:p>
          <a:p>
            <a:endParaRPr lang="en-US" sz="1980" dirty="0"/>
          </a:p>
          <a:p>
            <a:endParaRPr lang="en-US" sz="198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643F567-5349-DB83-794C-4505ACD2D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02EB26ED-3FDD-FCD1-664F-89AF3B9FB2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2920" y="114300"/>
            <a:ext cx="9052560" cy="1257300"/>
          </a:xfrm>
        </p:spPr>
        <p:txBody>
          <a:bodyPr/>
          <a:lstStyle/>
          <a:p>
            <a:r>
              <a:rPr lang="en-US" altLang="en-US" dirty="0"/>
              <a:t>Why</a:t>
            </a:r>
          </a:p>
        </p:txBody>
      </p:sp>
      <p:pic>
        <p:nvPicPr>
          <p:cNvPr id="73735" name="Picture 7">
            <a:extLst>
              <a:ext uri="{FF2B5EF4-FFF2-40B4-BE49-F238E27FC236}">
                <a16:creationId xmlns:a16="http://schemas.microsoft.com/office/drawing/2014/main" id="{38068968-ECD3-F94E-C406-CBB1155354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6960" y="1329025"/>
            <a:ext cx="5615940" cy="63290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008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3" name="Picture 5">
            <a:extLst>
              <a:ext uri="{FF2B5EF4-FFF2-40B4-BE49-F238E27FC236}">
                <a16:creationId xmlns:a16="http://schemas.microsoft.com/office/drawing/2014/main" id="{0A07C056-2730-4FCF-7D98-E69B67825A3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8125" y="701675"/>
            <a:ext cx="8550275" cy="5614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5" name="Picture 5">
            <a:extLst>
              <a:ext uri="{FF2B5EF4-FFF2-40B4-BE49-F238E27FC236}">
                <a16:creationId xmlns:a16="http://schemas.microsoft.com/office/drawing/2014/main" id="{3CAF14FF-BB2B-3D7F-D8A0-303106FF42F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80" y="1218533"/>
            <a:ext cx="3596640" cy="473049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3" name="Picture 5">
            <a:extLst>
              <a:ext uri="{FF2B5EF4-FFF2-40B4-BE49-F238E27FC236}">
                <a16:creationId xmlns:a16="http://schemas.microsoft.com/office/drawing/2014/main" id="{CF0D63CF-62DB-9606-DE01-690C16DB23E7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720132"/>
            <a:ext cx="9051925" cy="572729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D61746E-C48C-F342-09EE-06A1B1395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76EFA94-45B3-1F50-CFED-D0214D62BC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2920" y="114300"/>
            <a:ext cx="9052560" cy="1257300"/>
          </a:xfrm>
        </p:spPr>
        <p:txBody>
          <a:bodyPr/>
          <a:lstStyle/>
          <a:p>
            <a:r>
              <a:rPr lang="en-US" altLang="en-US" sz="3960" dirty="0"/>
              <a:t>How have I prepared for AT Thru-Hike?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5CEAA154-5F69-AC5D-59DC-BFCB55ECA4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2920" y="1413510"/>
            <a:ext cx="9220200" cy="5657850"/>
          </a:xfrm>
        </p:spPr>
        <p:txBody>
          <a:bodyPr/>
          <a:lstStyle/>
          <a:p>
            <a:r>
              <a:rPr lang="en-US" altLang="en-US" dirty="0"/>
              <a:t>Daily exercise (15-20,000 steps/day) </a:t>
            </a:r>
          </a:p>
          <a:p>
            <a:r>
              <a:rPr lang="en-US" altLang="en-US" dirty="0"/>
              <a:t>F3 fitness group 3 days/week</a:t>
            </a:r>
          </a:p>
          <a:p>
            <a:r>
              <a:rPr lang="en-US" altLang="en-US" dirty="0"/>
              <a:t>Cycling 100 miles/week; Ft. Myers-Key West Bike Ride</a:t>
            </a:r>
          </a:p>
          <a:p>
            <a:r>
              <a:rPr lang="en-US" altLang="en-US" dirty="0"/>
              <a:t>Backpacking with 30-pound pack weekly</a:t>
            </a:r>
          </a:p>
          <a:p>
            <a:r>
              <a:rPr lang="en-US" altLang="en-US" dirty="0"/>
              <a:t>Two major shake-down hikes to White Mountains and southern 42-miles of AT</a:t>
            </a:r>
          </a:p>
          <a:p>
            <a:r>
              <a:rPr lang="en-US" altLang="en-US" dirty="0"/>
              <a:t>Lots of reading of books, articles, AT Facebook site and movies about AT</a:t>
            </a:r>
          </a:p>
          <a:p>
            <a:endParaRPr lang="en-US" altLang="en-US" sz="3080" dirty="0"/>
          </a:p>
        </p:txBody>
      </p:sp>
    </p:spTree>
    <p:extLst>
      <p:ext uri="{BB962C8B-B14F-4D97-AF65-F5344CB8AC3E}">
        <p14:creationId xmlns:p14="http://schemas.microsoft.com/office/powerpoint/2010/main" val="3690439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men standing on a stone path&#10;&#10;AI-generated content may be incorrect.">
            <a:extLst>
              <a:ext uri="{FF2B5EF4-FFF2-40B4-BE49-F238E27FC236}">
                <a16:creationId xmlns:a16="http://schemas.microsoft.com/office/drawing/2014/main" id="{1BAC004E-810D-64FC-C82E-29A9A7EB30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840" y="3048000"/>
            <a:ext cx="6258560" cy="4693920"/>
          </a:xfrm>
          <a:prstGeom prst="rect">
            <a:avLst/>
          </a:prstGeom>
        </p:spPr>
      </p:pic>
      <p:pic>
        <p:nvPicPr>
          <p:cNvPr id="7" name="Picture 6" descr="A group of people standing on a rock&#10;&#10;AI-generated content may be incorrect.">
            <a:extLst>
              <a:ext uri="{FF2B5EF4-FFF2-40B4-BE49-F238E27FC236}">
                <a16:creationId xmlns:a16="http://schemas.microsoft.com/office/drawing/2014/main" id="{297F6877-31F1-62D7-9142-AFD6126EAB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" y="114300"/>
            <a:ext cx="6035040" cy="45262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DDE9A8-97C0-CF46-2087-31FB40982471}"/>
              </a:ext>
            </a:extLst>
          </p:cNvPr>
          <p:cNvSpPr txBox="1"/>
          <p:nvPr/>
        </p:nvSpPr>
        <p:spPr>
          <a:xfrm>
            <a:off x="6370320" y="533400"/>
            <a:ext cx="3666214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20" dirty="0"/>
              <a:t>White Mountains: Presidential Range</a:t>
            </a:r>
          </a:p>
        </p:txBody>
      </p:sp>
    </p:spTree>
    <p:extLst>
      <p:ext uri="{BB962C8B-B14F-4D97-AF65-F5344CB8AC3E}">
        <p14:creationId xmlns:p14="http://schemas.microsoft.com/office/powerpoint/2010/main" val="3080292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D15592F9-AA50-4B63-5DAD-584B28CF40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5 W’s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8F3B7A00-AD78-C717-3CE6-A6E2C48EE5D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What</a:t>
            </a:r>
          </a:p>
          <a:p>
            <a:r>
              <a:rPr lang="en-US" altLang="en-US"/>
              <a:t>Where</a:t>
            </a:r>
          </a:p>
          <a:p>
            <a:r>
              <a:rPr lang="en-US" altLang="en-US"/>
              <a:t>When</a:t>
            </a:r>
          </a:p>
          <a:p>
            <a:r>
              <a:rPr lang="en-US" altLang="en-US"/>
              <a:t>Who</a:t>
            </a:r>
          </a:p>
          <a:p>
            <a:r>
              <a:rPr lang="en-US" altLang="en-US"/>
              <a:t>Why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FD4C3-7FA1-69CE-B4D6-2BC65715B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E374072-CA71-225D-13FF-A7C39977519A}"/>
              </a:ext>
            </a:extLst>
          </p:cNvPr>
          <p:cNvSpPr txBox="1"/>
          <p:nvPr/>
        </p:nvSpPr>
        <p:spPr>
          <a:xfrm>
            <a:off x="5150180" y="1067345"/>
            <a:ext cx="4023360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20" dirty="0"/>
              <a:t>White Mountains: Mount Washington</a:t>
            </a:r>
          </a:p>
        </p:txBody>
      </p:sp>
      <p:pic>
        <p:nvPicPr>
          <p:cNvPr id="4" name="Picture 3" descr="A sign on a building&#10;&#10;AI-generated content may be incorrect.">
            <a:extLst>
              <a:ext uri="{FF2B5EF4-FFF2-40B4-BE49-F238E27FC236}">
                <a16:creationId xmlns:a16="http://schemas.microsoft.com/office/drawing/2014/main" id="{C49BB725-9D0B-EC92-E641-A7A444783C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93" y="72964"/>
            <a:ext cx="3268980" cy="4358640"/>
          </a:xfrm>
          <a:prstGeom prst="rect">
            <a:avLst/>
          </a:prstGeom>
        </p:spPr>
      </p:pic>
      <p:pic>
        <p:nvPicPr>
          <p:cNvPr id="6" name="Picture 5" descr="A sign on a hill with rocks&#10;&#10;AI-generated content may be incorrect.">
            <a:extLst>
              <a:ext uri="{FF2B5EF4-FFF2-40B4-BE49-F238E27FC236}">
                <a16:creationId xmlns:a16="http://schemas.microsoft.com/office/drawing/2014/main" id="{60B4C031-6178-F905-7C82-1D0C1AC4F3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73" y="3287455"/>
            <a:ext cx="5827527" cy="4370645"/>
          </a:xfrm>
          <a:prstGeom prst="rect">
            <a:avLst/>
          </a:prstGeom>
        </p:spPr>
      </p:pic>
      <p:pic>
        <p:nvPicPr>
          <p:cNvPr id="10" name="Picture 9" descr="A person standing next to a sign&#10;&#10;AI-generated content may be incorrect.">
            <a:extLst>
              <a:ext uri="{FF2B5EF4-FFF2-40B4-BE49-F238E27FC236}">
                <a16:creationId xmlns:a16="http://schemas.microsoft.com/office/drawing/2014/main" id="{02630AAF-953F-232C-66A0-294BA6DD9C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66" y="4452796"/>
            <a:ext cx="4273739" cy="320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42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4EAF3-AE15-772E-3912-0EE2ACD82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4FA262D-7907-8AA5-3DF1-E585550F5DA4}"/>
              </a:ext>
            </a:extLst>
          </p:cNvPr>
          <p:cNvSpPr txBox="1"/>
          <p:nvPr/>
        </p:nvSpPr>
        <p:spPr>
          <a:xfrm>
            <a:off x="5783580" y="365761"/>
            <a:ext cx="4023360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20" dirty="0"/>
              <a:t>Shake-down hike:</a:t>
            </a:r>
          </a:p>
          <a:p>
            <a:pPr algn="ctr"/>
            <a:r>
              <a:rPr lang="en-US" sz="3520" dirty="0" err="1"/>
              <a:t>Amicolola</a:t>
            </a:r>
            <a:r>
              <a:rPr lang="en-US" sz="3520" dirty="0"/>
              <a:t> Falls to Neel’s Gap, GA</a:t>
            </a:r>
          </a:p>
        </p:txBody>
      </p:sp>
      <p:pic>
        <p:nvPicPr>
          <p:cNvPr id="3" name="Picture 2" descr="A cup of liquid on a camping stove&#10;&#10;AI-generated content may be incorrect.">
            <a:extLst>
              <a:ext uri="{FF2B5EF4-FFF2-40B4-BE49-F238E27FC236}">
                <a16:creationId xmlns:a16="http://schemas.microsoft.com/office/drawing/2014/main" id="{B52489BD-5D16-C840-013D-7C7A30AF84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580" y="1968074"/>
            <a:ext cx="4274820" cy="5699759"/>
          </a:xfrm>
          <a:prstGeom prst="rect">
            <a:avLst/>
          </a:prstGeom>
        </p:spPr>
      </p:pic>
      <p:pic>
        <p:nvPicPr>
          <p:cNvPr id="7" name="Picture 6" descr="Two men taking a selfie&#10;&#10;AI-generated content may be incorrect.">
            <a:extLst>
              <a:ext uri="{FF2B5EF4-FFF2-40B4-BE49-F238E27FC236}">
                <a16:creationId xmlns:a16="http://schemas.microsoft.com/office/drawing/2014/main" id="{0C7E8F19-4254-6AEF-0FA1-E697841D4D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4275"/>
            <a:ext cx="5783580" cy="3648150"/>
          </a:xfrm>
          <a:prstGeom prst="rect">
            <a:avLst/>
          </a:prstGeom>
        </p:spPr>
      </p:pic>
      <p:pic>
        <p:nvPicPr>
          <p:cNvPr id="11" name="Picture 10" descr="A couple of men with backpacks on a bridge&#10;&#10;AI-generated content may be incorrect.">
            <a:extLst>
              <a:ext uri="{FF2B5EF4-FFF2-40B4-BE49-F238E27FC236}">
                <a16:creationId xmlns:a16="http://schemas.microsoft.com/office/drawing/2014/main" id="{D7948B2C-BFCE-5858-EA37-9C444A18BB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5783580" cy="433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67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47140-97D0-4713-588B-11A4A73E0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B5C26B7-2D24-A45B-F824-8A21C650A5B5}"/>
              </a:ext>
            </a:extLst>
          </p:cNvPr>
          <p:cNvSpPr txBox="1"/>
          <p:nvPr/>
        </p:nvSpPr>
        <p:spPr>
          <a:xfrm>
            <a:off x="5783580" y="365761"/>
            <a:ext cx="4023360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20" dirty="0"/>
              <a:t>Shake-down hike:</a:t>
            </a:r>
          </a:p>
          <a:p>
            <a:pPr algn="ctr"/>
            <a:r>
              <a:rPr lang="en-US" sz="3520" dirty="0" err="1"/>
              <a:t>Amicolola</a:t>
            </a:r>
            <a:r>
              <a:rPr lang="en-US" sz="3520" dirty="0"/>
              <a:t> Falls to Neel’s Gap, GA</a:t>
            </a:r>
          </a:p>
        </p:txBody>
      </p:sp>
      <p:pic>
        <p:nvPicPr>
          <p:cNvPr id="4" name="Picture 3" descr="A sign in front of a building&#10;&#10;AI-generated content may be incorrect.">
            <a:extLst>
              <a:ext uri="{FF2B5EF4-FFF2-40B4-BE49-F238E27FC236}">
                <a16:creationId xmlns:a16="http://schemas.microsoft.com/office/drawing/2014/main" id="{5900ADAF-555F-B8F9-9CBD-851EDFEE5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2125980"/>
            <a:ext cx="4149090" cy="5532120"/>
          </a:xfrm>
          <a:prstGeom prst="rect">
            <a:avLst/>
          </a:prstGeom>
        </p:spPr>
      </p:pic>
      <p:pic>
        <p:nvPicPr>
          <p:cNvPr id="10" name="Picture 9" descr="A group of men taking a selfie&#10;&#10;AI-generated content may be incorrect.">
            <a:extLst>
              <a:ext uri="{FF2B5EF4-FFF2-40B4-BE49-F238E27FC236}">
                <a16:creationId xmlns:a16="http://schemas.microsoft.com/office/drawing/2014/main" id="{6436ECB9-C318-E8B3-A7F0-C01ACBB3EC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" y="3392007"/>
            <a:ext cx="6029778" cy="4269539"/>
          </a:xfrm>
          <a:prstGeom prst="rect">
            <a:avLst/>
          </a:prstGeom>
        </p:spPr>
      </p:pic>
      <p:pic>
        <p:nvPicPr>
          <p:cNvPr id="13" name="Picture 12" descr="A sign on a stone post&#10;&#10;AI-generated content may be incorrect.">
            <a:extLst>
              <a:ext uri="{FF2B5EF4-FFF2-40B4-BE49-F238E27FC236}">
                <a16:creationId xmlns:a16="http://schemas.microsoft.com/office/drawing/2014/main" id="{B0D1C514-0803-6EED-2812-7467444EEE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46" y="123487"/>
            <a:ext cx="5385626" cy="33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91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CB57C-4364-8B48-DBBE-05FBCEE3D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CBF64A2-3460-F636-D589-1D2A743B6048}"/>
              </a:ext>
            </a:extLst>
          </p:cNvPr>
          <p:cNvSpPr txBox="1"/>
          <p:nvPr/>
        </p:nvSpPr>
        <p:spPr>
          <a:xfrm>
            <a:off x="1131570" y="262295"/>
            <a:ext cx="7795260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20" dirty="0"/>
              <a:t>Shake-down hike:</a:t>
            </a:r>
          </a:p>
          <a:p>
            <a:pPr algn="ctr"/>
            <a:r>
              <a:rPr lang="en-US" sz="3520" dirty="0" err="1"/>
              <a:t>Amicolola</a:t>
            </a:r>
            <a:r>
              <a:rPr lang="en-US" sz="3520" dirty="0"/>
              <a:t> Falls to Neel’s Gap, GA</a:t>
            </a:r>
          </a:p>
        </p:txBody>
      </p:sp>
      <p:pic>
        <p:nvPicPr>
          <p:cNvPr id="6" name="Picture 5" descr="A group of men in the woods&#10;&#10;AI-generated content may be incorrect.">
            <a:extLst>
              <a:ext uri="{FF2B5EF4-FFF2-40B4-BE49-F238E27FC236}">
                <a16:creationId xmlns:a16="http://schemas.microsoft.com/office/drawing/2014/main" id="{44E2AB76-2BD4-8DE1-19DE-02A54B263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472496"/>
            <a:ext cx="8247473" cy="618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47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A51BDEF-AA71-D717-A17D-426A21730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F0118BF-99F4-F9CB-BBF2-0C733685E7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Fun Facts About the AT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6BDF36A8-187C-8819-F7C1-900896333B4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en-US" sz="4840" dirty="0"/>
              <a:t>Which state on the AT are you most likely to see bears?  </a:t>
            </a:r>
          </a:p>
          <a:p>
            <a:endParaRPr lang="en-US" altLang="en-US" sz="4840" dirty="0"/>
          </a:p>
          <a:p>
            <a:pPr marL="0" indent="0" algn="ctr">
              <a:buNone/>
            </a:pPr>
            <a:r>
              <a:rPr lang="en-US" altLang="en-US" sz="4840" dirty="0"/>
              <a:t>New Jersey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247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B3AE4A7-9D89-D0E5-70CA-C7A4059C2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BBA3A11B-A305-6E21-1294-08D5EC8CAD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Fun Facts About the AT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C44C4E16-A563-1B6E-034C-3E20FFE01E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en-US" sz="5280" dirty="0"/>
              <a:t>What kind of tape is a must for hiking the AT?</a:t>
            </a:r>
          </a:p>
          <a:p>
            <a:pPr marL="0" indent="0" algn="ctr">
              <a:buNone/>
            </a:pPr>
            <a:endParaRPr lang="en-US" altLang="en-US" sz="5280" dirty="0"/>
          </a:p>
          <a:p>
            <a:pPr marL="0" indent="0" algn="ctr">
              <a:buNone/>
            </a:pPr>
            <a:r>
              <a:rPr lang="en-US" altLang="en-US" sz="5280" dirty="0"/>
              <a:t>Duct Tape</a:t>
            </a:r>
          </a:p>
        </p:txBody>
      </p:sp>
    </p:spTree>
    <p:extLst>
      <p:ext uri="{BB962C8B-B14F-4D97-AF65-F5344CB8AC3E}">
        <p14:creationId xmlns:p14="http://schemas.microsoft.com/office/powerpoint/2010/main" val="124753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520D6C6-1CEE-BB5D-C76C-B04678D40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BD4F2DF2-7C20-D378-D18F-C7B1A8B899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Fun Facts About the AT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B443A26A-00D9-3808-6AC9-36D4EED9FE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en-US" sz="5280" dirty="0"/>
              <a:t>What is the biggest threat on the AT? </a:t>
            </a:r>
          </a:p>
          <a:p>
            <a:pPr marL="0" indent="0" algn="ctr">
              <a:buNone/>
            </a:pPr>
            <a:endParaRPr lang="en-US" altLang="en-US" sz="5280" dirty="0"/>
          </a:p>
          <a:p>
            <a:pPr marL="0" indent="0" algn="ctr">
              <a:buNone/>
            </a:pPr>
            <a:r>
              <a:rPr lang="en-US" altLang="en-US" sz="5280" dirty="0"/>
              <a:t>Ticks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8300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A04E046-7BB9-F0AC-F3F9-024BCF3A5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A43A1EE7-5302-08A2-CACE-59B8EE48C5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Fun Facts About the AT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E8605692-DF51-806E-94E5-900ABFA29C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en-US" sz="4840" dirty="0"/>
              <a:t>The elevation gain/loss on the AT is like climbing Mt. Everest how many times?  </a:t>
            </a:r>
          </a:p>
          <a:p>
            <a:pPr marL="0" indent="0" algn="ctr">
              <a:buNone/>
            </a:pPr>
            <a:endParaRPr lang="en-US" altLang="en-US" sz="4840" dirty="0"/>
          </a:p>
          <a:p>
            <a:pPr marL="0" indent="0" algn="ctr">
              <a:buNone/>
            </a:pPr>
            <a:r>
              <a:rPr lang="en-US" altLang="en-US" sz="5940" dirty="0"/>
              <a:t>16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3768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86DC286-24E3-0FA0-9B48-2545A2F17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A93D390-07AF-43C5-902F-232BF24E37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Fun Facts About the AT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74C12ADD-8853-6446-D602-D16FC39D4D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en-US" sz="4400" dirty="0"/>
              <a:t>What are the 3 major hiking trails in the US? </a:t>
            </a:r>
          </a:p>
          <a:p>
            <a:pPr marL="0" indent="0" algn="ctr">
              <a:buNone/>
            </a:pPr>
            <a:endParaRPr lang="en-US" altLang="en-US" sz="4400" dirty="0"/>
          </a:p>
          <a:p>
            <a:pPr marL="0" indent="0" algn="ctr">
              <a:buNone/>
            </a:pPr>
            <a:r>
              <a:rPr lang="en-US" altLang="en-US" sz="4400" dirty="0"/>
              <a:t>Continental Divide, Pacific Crest, and Appalachian Trails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5642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7433D2D-CF48-4509-C719-D611B516D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311ED1D8-7F59-5113-6F0B-8FDEEE3A27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Fun Facts About the AT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C7E588BB-CB1C-8EEC-3677-48502614B8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en-US" sz="5280" dirty="0"/>
              <a:t>Which of these major trails is the most difficult?</a:t>
            </a:r>
          </a:p>
          <a:p>
            <a:pPr marL="0" indent="0" algn="ctr">
              <a:buNone/>
            </a:pPr>
            <a:endParaRPr lang="en-US" altLang="en-US" sz="5280" dirty="0"/>
          </a:p>
          <a:p>
            <a:pPr marL="0" indent="0" algn="ctr">
              <a:buNone/>
            </a:pPr>
            <a:r>
              <a:rPr lang="en-US" altLang="en-US" sz="5280" dirty="0"/>
              <a:t> Appalachian Trail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484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476C454B-FC3E-5AEC-D5C1-06D4D13A1B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The Appalachian Trail?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89B0E839-517C-71B8-7C9D-92757CCA55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   </a:t>
            </a:r>
          </a:p>
          <a:p>
            <a:r>
              <a:rPr lang="en-US" altLang="en-US" dirty="0"/>
              <a:t>The </a:t>
            </a:r>
            <a:r>
              <a:rPr lang="en-US" altLang="en-US" i="1" dirty="0"/>
              <a:t>Appalachian Trail</a:t>
            </a:r>
            <a:r>
              <a:rPr lang="en-US" altLang="en-US" dirty="0"/>
              <a:t> is a continuous marked footpath that goes from Mount Katahdin in Maine to Springer Mountain in Georgia, a distance of about 2160 miles. </a:t>
            </a:r>
          </a:p>
        </p:txBody>
      </p:sp>
    </p:spTree>
  </p:cSld>
  <p:clrMapOvr>
    <a:masterClrMapping/>
  </p:clrMapOvr>
  <p:transition>
    <p:push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C91FE80-7798-D7CB-276F-910CD9989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FA986172-0863-DCC3-483C-D5F345632B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Fun Facts About the AT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3A961238-77FC-DC7C-3F42-E1FFE24C5E6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2920" y="1623060"/>
            <a:ext cx="9052560" cy="4945380"/>
          </a:xfrm>
        </p:spPr>
        <p:txBody>
          <a:bodyPr/>
          <a:lstStyle/>
          <a:p>
            <a:pPr marL="0" indent="0" algn="ctr">
              <a:buNone/>
            </a:pPr>
            <a:endParaRPr lang="en-US" altLang="en-US" sz="4840" dirty="0"/>
          </a:p>
          <a:p>
            <a:pPr marL="0" indent="0" algn="ctr">
              <a:buNone/>
            </a:pPr>
            <a:r>
              <a:rPr lang="en-US" altLang="en-US" sz="4840" dirty="0"/>
              <a:t>What is a trail angel? </a:t>
            </a:r>
          </a:p>
          <a:p>
            <a:pPr marL="0" indent="0" algn="ctr">
              <a:buNone/>
            </a:pPr>
            <a:endParaRPr lang="en-US" altLang="en-US" sz="4840" dirty="0"/>
          </a:p>
          <a:p>
            <a:pPr marL="0" indent="0" algn="ctr">
              <a:buNone/>
            </a:pPr>
            <a:r>
              <a:rPr lang="en-US" altLang="en-US" sz="4840" dirty="0"/>
              <a:t>Someone who helps a hiker</a:t>
            </a:r>
          </a:p>
        </p:txBody>
      </p:sp>
    </p:spTree>
    <p:extLst>
      <p:ext uri="{BB962C8B-B14F-4D97-AF65-F5344CB8AC3E}">
        <p14:creationId xmlns:p14="http://schemas.microsoft.com/office/powerpoint/2010/main" val="340638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C74A282-EB65-7DBD-8ECE-F5BCD8376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16B2A50-6F4A-1A6F-BE38-59A132616C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Fun Facts About the AT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04B79FB5-2542-1476-206F-303DE4381F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2920" y="1623060"/>
            <a:ext cx="9052560" cy="4945380"/>
          </a:xfrm>
        </p:spPr>
        <p:txBody>
          <a:bodyPr/>
          <a:lstStyle/>
          <a:p>
            <a:pPr marL="0" indent="0" algn="ctr">
              <a:buNone/>
            </a:pPr>
            <a:endParaRPr lang="en-US" altLang="en-US" sz="3960" dirty="0"/>
          </a:p>
          <a:p>
            <a:pPr marL="0" indent="0" algn="ctr">
              <a:buNone/>
            </a:pPr>
            <a:r>
              <a:rPr lang="en-US" altLang="en-US" sz="3960" dirty="0"/>
              <a:t>How many shelters are located on the AT? </a:t>
            </a:r>
          </a:p>
          <a:p>
            <a:pPr marL="0" indent="0" algn="ctr">
              <a:buNone/>
            </a:pPr>
            <a:endParaRPr lang="en-US" altLang="en-US" sz="3960" dirty="0"/>
          </a:p>
          <a:p>
            <a:pPr marL="0" indent="0" algn="ctr">
              <a:buNone/>
            </a:pPr>
            <a:r>
              <a:rPr lang="en-US" altLang="en-US" sz="3960" dirty="0"/>
              <a:t>262 (every 8 miles on average)</a:t>
            </a:r>
          </a:p>
        </p:txBody>
      </p:sp>
    </p:spTree>
    <p:extLst>
      <p:ext uri="{BB962C8B-B14F-4D97-AF65-F5344CB8AC3E}">
        <p14:creationId xmlns:p14="http://schemas.microsoft.com/office/powerpoint/2010/main" val="50574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  <p:bldP spid="8195" grpI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48EB3A0-4487-C8BC-C018-F52DC38C1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EC2D61B2-DAC0-D54F-CCB9-D5AFE11DA1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Fun Facts About the AT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AA39D1A9-9BFA-022A-E93A-D2FF8266D9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2920" y="1623060"/>
            <a:ext cx="9052560" cy="4945380"/>
          </a:xfrm>
        </p:spPr>
        <p:txBody>
          <a:bodyPr/>
          <a:lstStyle/>
          <a:p>
            <a:pPr marL="0" indent="0" algn="ctr">
              <a:buNone/>
            </a:pPr>
            <a:endParaRPr lang="en-US" altLang="en-US" sz="4400" dirty="0"/>
          </a:p>
          <a:p>
            <a:pPr marL="0" indent="0" algn="ctr">
              <a:buNone/>
            </a:pPr>
            <a:r>
              <a:rPr lang="en-US" altLang="en-US" sz="4400" dirty="0"/>
              <a:t>Which direction do the majority of thru-hikes go? </a:t>
            </a:r>
          </a:p>
          <a:p>
            <a:pPr marL="0" indent="0" algn="ctr">
              <a:buNone/>
            </a:pPr>
            <a:endParaRPr lang="en-US" altLang="en-US" sz="4400" dirty="0"/>
          </a:p>
          <a:p>
            <a:pPr marL="0" indent="0" algn="ctr">
              <a:buNone/>
            </a:pPr>
            <a:r>
              <a:rPr lang="en-US" altLang="en-US" sz="4400" dirty="0"/>
              <a:t>Northbound or NOBO (88%)</a:t>
            </a:r>
          </a:p>
        </p:txBody>
      </p:sp>
    </p:spTree>
    <p:extLst>
      <p:ext uri="{BB962C8B-B14F-4D97-AF65-F5344CB8AC3E}">
        <p14:creationId xmlns:p14="http://schemas.microsoft.com/office/powerpoint/2010/main" val="187931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  <p:bldP spid="8195" grpI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2D5A939-B25C-B361-9E80-D88F22B41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60DE5AA-7BB5-4BBD-3ECC-E1F9864712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Fun Facts About the AT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075A3BD4-B711-C006-9628-885EED9B09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2920" y="1623060"/>
            <a:ext cx="9052560" cy="4945380"/>
          </a:xfrm>
        </p:spPr>
        <p:txBody>
          <a:bodyPr/>
          <a:lstStyle/>
          <a:p>
            <a:pPr marL="0" indent="0" algn="ctr">
              <a:buNone/>
            </a:pPr>
            <a:endParaRPr lang="en-US" altLang="en-US" sz="3960" dirty="0"/>
          </a:p>
          <a:p>
            <a:pPr marL="0" indent="0" algn="ctr">
              <a:buNone/>
            </a:pPr>
            <a:r>
              <a:rPr lang="en-US" altLang="en-US" sz="3960" dirty="0"/>
              <a:t>What is the average body weight an AT thru-hiker loses when doing an entire thru-hike? </a:t>
            </a:r>
          </a:p>
          <a:p>
            <a:pPr marL="0" indent="0" algn="ctr">
              <a:buNone/>
            </a:pPr>
            <a:endParaRPr lang="en-US" altLang="en-US" sz="3960" dirty="0"/>
          </a:p>
          <a:p>
            <a:pPr marL="0" indent="0" algn="ctr">
              <a:buNone/>
            </a:pPr>
            <a:r>
              <a:rPr lang="en-US" altLang="en-US" sz="3960" dirty="0"/>
              <a:t>30 pounds</a:t>
            </a:r>
          </a:p>
        </p:txBody>
      </p:sp>
    </p:spTree>
    <p:extLst>
      <p:ext uri="{BB962C8B-B14F-4D97-AF65-F5344CB8AC3E}">
        <p14:creationId xmlns:p14="http://schemas.microsoft.com/office/powerpoint/2010/main" val="422569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  <p:bldP spid="8195" grpI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3E4DD62-68FF-A696-A8E0-5875D93D0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AD06E03E-E903-4E6B-43DD-A71BF9946C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Fun Facts About the AT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134B8308-1316-9D28-D18C-220C8F3075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2920" y="1623060"/>
            <a:ext cx="9052560" cy="4945380"/>
          </a:xfrm>
        </p:spPr>
        <p:txBody>
          <a:bodyPr/>
          <a:lstStyle/>
          <a:p>
            <a:pPr marL="0" indent="0" algn="ctr">
              <a:buNone/>
            </a:pPr>
            <a:endParaRPr lang="en-US" altLang="en-US" sz="3960" dirty="0"/>
          </a:p>
          <a:p>
            <a:pPr marL="0" indent="0" algn="ctr">
              <a:buNone/>
            </a:pPr>
            <a:r>
              <a:rPr lang="en-US" altLang="en-US" sz="3960" dirty="0"/>
              <a:t>What type of food is used most often by thru-hikers? </a:t>
            </a:r>
          </a:p>
          <a:p>
            <a:pPr marL="0" indent="0" algn="ctr">
              <a:buNone/>
            </a:pPr>
            <a:endParaRPr lang="en-US" altLang="en-US" sz="3960" dirty="0"/>
          </a:p>
          <a:p>
            <a:pPr marL="0" indent="0" algn="ctr">
              <a:buNone/>
            </a:pPr>
            <a:r>
              <a:rPr lang="en-US" altLang="en-US" sz="3960" dirty="0"/>
              <a:t>Freeze-dried food</a:t>
            </a:r>
          </a:p>
        </p:txBody>
      </p:sp>
    </p:spTree>
    <p:extLst>
      <p:ext uri="{BB962C8B-B14F-4D97-AF65-F5344CB8AC3E}">
        <p14:creationId xmlns:p14="http://schemas.microsoft.com/office/powerpoint/2010/main" val="254298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  <p:bldP spid="8195" grpI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2BEB944-0DED-02E6-A2FC-E9441FF49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AA050EAA-91E5-88C7-D330-36A7F2465B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Fun Facts About the AT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2F2FE3BD-3770-4E16-A215-8ABDB37C086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2920" y="1623060"/>
            <a:ext cx="9052560" cy="4945380"/>
          </a:xfrm>
        </p:spPr>
        <p:txBody>
          <a:bodyPr/>
          <a:lstStyle/>
          <a:p>
            <a:pPr marL="0" indent="0" algn="ctr">
              <a:buNone/>
            </a:pPr>
            <a:endParaRPr lang="en-US" altLang="en-US" sz="3960" dirty="0"/>
          </a:p>
          <a:p>
            <a:pPr marL="0" indent="0" algn="ctr">
              <a:buNone/>
            </a:pPr>
            <a:r>
              <a:rPr lang="en-US" altLang="en-US" sz="3960" dirty="0"/>
              <a:t>How often do thru-hikers need to resupply (food, supplies, charging packs)?</a:t>
            </a:r>
          </a:p>
          <a:p>
            <a:pPr marL="0" indent="0" algn="ctr">
              <a:buNone/>
            </a:pPr>
            <a:endParaRPr lang="en-US" altLang="en-US" sz="3960" dirty="0"/>
          </a:p>
          <a:p>
            <a:pPr marL="0" indent="0" algn="ctr">
              <a:buNone/>
            </a:pPr>
            <a:r>
              <a:rPr lang="en-US" altLang="en-US" sz="3960" dirty="0"/>
              <a:t>Every 4-5 days (except 10 days in 100-mile Wilderness in Maine)</a:t>
            </a:r>
          </a:p>
        </p:txBody>
      </p:sp>
    </p:spTree>
    <p:extLst>
      <p:ext uri="{BB962C8B-B14F-4D97-AF65-F5344CB8AC3E}">
        <p14:creationId xmlns:p14="http://schemas.microsoft.com/office/powerpoint/2010/main" val="54454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  <p:bldP spid="8195" grpI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4FDD14C-1C2B-ED6C-4011-B4166E3DC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D15A33F5-F363-6EB9-F654-E7093D9B98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Fun Facts About the AT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1088C033-B425-B1C1-ED5A-8AA0F8C56A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2920" y="1623060"/>
            <a:ext cx="9052560" cy="4945380"/>
          </a:xfrm>
        </p:spPr>
        <p:txBody>
          <a:bodyPr/>
          <a:lstStyle/>
          <a:p>
            <a:pPr marL="0" indent="0" algn="ctr">
              <a:buNone/>
            </a:pPr>
            <a:endParaRPr lang="en-US" altLang="en-US" sz="3960" dirty="0"/>
          </a:p>
          <a:p>
            <a:pPr marL="0" indent="0" algn="ctr">
              <a:buNone/>
            </a:pPr>
            <a:r>
              <a:rPr lang="en-US" altLang="en-US" sz="3960" dirty="0"/>
              <a:t>How do thru-hikers obtain clean water? </a:t>
            </a:r>
          </a:p>
          <a:p>
            <a:pPr marL="0" indent="0" algn="ctr">
              <a:buNone/>
            </a:pPr>
            <a:endParaRPr lang="en-US" altLang="en-US" sz="3960" dirty="0"/>
          </a:p>
          <a:p>
            <a:pPr marL="0" indent="0" algn="ctr">
              <a:buNone/>
            </a:pPr>
            <a:r>
              <a:rPr lang="en-US" altLang="en-US" sz="3960" dirty="0"/>
              <a:t>Micropore filter (e.g. Sawyer Squeeze), boiling water, water purification tabs</a:t>
            </a:r>
          </a:p>
        </p:txBody>
      </p:sp>
    </p:spTree>
    <p:extLst>
      <p:ext uri="{BB962C8B-B14F-4D97-AF65-F5344CB8AC3E}">
        <p14:creationId xmlns:p14="http://schemas.microsoft.com/office/powerpoint/2010/main" val="410528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  <p:bldP spid="8195" grpI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1190492-C807-ADCD-DDF3-B4F5816BA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4E8090B-0126-813C-3D2B-3A682A57EA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Fun Facts About the AT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5F17E179-6BD3-5620-31C8-5CFC975639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2920" y="1623060"/>
            <a:ext cx="9052560" cy="4945380"/>
          </a:xfrm>
        </p:spPr>
        <p:txBody>
          <a:bodyPr/>
          <a:lstStyle/>
          <a:p>
            <a:pPr marL="0" indent="0" algn="ctr">
              <a:buNone/>
            </a:pPr>
            <a:endParaRPr lang="en-US" altLang="en-US" sz="3960" dirty="0"/>
          </a:p>
          <a:p>
            <a:pPr marL="0" indent="0" algn="ctr">
              <a:buNone/>
            </a:pPr>
            <a:r>
              <a:rPr lang="en-US" altLang="en-US" sz="3960" dirty="0"/>
              <a:t>How and where do thru-hikers sleep? </a:t>
            </a:r>
          </a:p>
          <a:p>
            <a:pPr marL="0" indent="0" algn="ctr">
              <a:buNone/>
            </a:pPr>
            <a:endParaRPr lang="en-US" altLang="en-US" sz="3960" dirty="0"/>
          </a:p>
          <a:p>
            <a:pPr marL="0" indent="0" algn="ctr">
              <a:buNone/>
            </a:pPr>
            <a:r>
              <a:rPr lang="en-US" altLang="en-US" sz="3960" dirty="0"/>
              <a:t>Majority outside shelters in tent or hammock</a:t>
            </a:r>
          </a:p>
        </p:txBody>
      </p:sp>
    </p:spTree>
    <p:extLst>
      <p:ext uri="{BB962C8B-B14F-4D97-AF65-F5344CB8AC3E}">
        <p14:creationId xmlns:p14="http://schemas.microsoft.com/office/powerpoint/2010/main" val="176647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  <p:bldP spid="8195" grpI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FC027CEE-A10F-5DFA-B7D0-02C43E3B7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E9A8956D-1557-15CA-9205-7277C423F2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Fun Facts About the AT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7623594C-6150-8B71-62CA-160787B25F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2920" y="1623060"/>
            <a:ext cx="9052560" cy="4945380"/>
          </a:xfrm>
        </p:spPr>
        <p:txBody>
          <a:bodyPr/>
          <a:lstStyle/>
          <a:p>
            <a:pPr marL="0" indent="0" algn="ctr">
              <a:buNone/>
            </a:pPr>
            <a:endParaRPr lang="en-US" altLang="en-US" sz="3960" dirty="0"/>
          </a:p>
          <a:p>
            <a:pPr marL="0" indent="0" algn="ctr">
              <a:buNone/>
            </a:pPr>
            <a:r>
              <a:rPr lang="en-US" altLang="en-US" sz="3960" dirty="0"/>
              <a:t>How do you prevent bears and other animals from eating hikers’ food? </a:t>
            </a:r>
          </a:p>
          <a:p>
            <a:pPr marL="0" indent="0" algn="ctr">
              <a:buNone/>
            </a:pPr>
            <a:endParaRPr lang="en-US" altLang="en-US" sz="3960" dirty="0"/>
          </a:p>
          <a:p>
            <a:pPr marL="0" indent="0" algn="ctr">
              <a:buNone/>
            </a:pPr>
            <a:r>
              <a:rPr lang="en-US" altLang="en-US" sz="3960" dirty="0" err="1"/>
              <a:t>Ursack</a:t>
            </a:r>
            <a:r>
              <a:rPr lang="en-US" altLang="en-US" sz="3960" dirty="0"/>
              <a:t> </a:t>
            </a:r>
            <a:r>
              <a:rPr lang="en-US" altLang="en-US" sz="3960" dirty="0" err="1"/>
              <a:t>Almitey</a:t>
            </a:r>
            <a:r>
              <a:rPr lang="en-US" altLang="en-US" sz="3960" dirty="0"/>
              <a:t> bear bag, PCT bear hang, steel boxes in some shelters</a:t>
            </a:r>
          </a:p>
        </p:txBody>
      </p:sp>
    </p:spTree>
    <p:extLst>
      <p:ext uri="{BB962C8B-B14F-4D97-AF65-F5344CB8AC3E}">
        <p14:creationId xmlns:p14="http://schemas.microsoft.com/office/powerpoint/2010/main" val="172348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  <p:bldP spid="8195" grpI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92E31A2-B2D5-3AC2-B8FE-6D3F0089A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983875D1-530E-2F99-0C06-3D4DDB9E5A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Fun Facts About the AT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35CCE94C-F158-B9F3-53FD-6DB5A1E3AC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2920" y="1623060"/>
            <a:ext cx="9052560" cy="4945380"/>
          </a:xfrm>
        </p:spPr>
        <p:txBody>
          <a:bodyPr/>
          <a:lstStyle/>
          <a:p>
            <a:pPr marL="0" indent="0" algn="ctr">
              <a:buNone/>
            </a:pPr>
            <a:endParaRPr lang="en-US" altLang="en-US" sz="3960" dirty="0"/>
          </a:p>
          <a:p>
            <a:pPr marL="0" indent="0" algn="ctr">
              <a:buNone/>
            </a:pPr>
            <a:r>
              <a:rPr lang="en-US" altLang="en-US" sz="3960" dirty="0"/>
              <a:t>How many calories per day does the average thru-hiker burn? </a:t>
            </a:r>
          </a:p>
          <a:p>
            <a:pPr marL="0" indent="0" algn="ctr">
              <a:buNone/>
            </a:pPr>
            <a:endParaRPr lang="en-US" altLang="en-US" sz="3960" dirty="0"/>
          </a:p>
          <a:p>
            <a:pPr marL="0" indent="0" algn="ctr">
              <a:buNone/>
            </a:pPr>
            <a:r>
              <a:rPr lang="en-US" altLang="en-US" sz="3960" dirty="0"/>
              <a:t>5,000 calories</a:t>
            </a:r>
          </a:p>
        </p:txBody>
      </p:sp>
    </p:spTree>
    <p:extLst>
      <p:ext uri="{BB962C8B-B14F-4D97-AF65-F5344CB8AC3E}">
        <p14:creationId xmlns:p14="http://schemas.microsoft.com/office/powerpoint/2010/main" val="336843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  <p:bldP spid="8195" grpI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Rectangle 8">
            <a:extLst>
              <a:ext uri="{FF2B5EF4-FFF2-40B4-BE49-F238E27FC236}">
                <a16:creationId xmlns:a16="http://schemas.microsoft.com/office/drawing/2014/main" id="{7B3DF784-0D8D-4F72-4B1E-78B38C0A5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Math Question</a:t>
            </a:r>
          </a:p>
        </p:txBody>
      </p:sp>
      <p:sp>
        <p:nvSpPr>
          <p:cNvPr id="9225" name="Rectangle 9">
            <a:extLst>
              <a:ext uri="{FF2B5EF4-FFF2-40B4-BE49-F238E27FC236}">
                <a16:creationId xmlns:a16="http://schemas.microsoft.com/office/drawing/2014/main" id="{777959EE-8ADB-6704-9958-2D96630C72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If you walked 12 miles a day, how many days would it take you to complete the Appalachian Trail?</a:t>
            </a:r>
          </a:p>
          <a:p>
            <a:endParaRPr lang="en-US" altLang="en-US" dirty="0"/>
          </a:p>
          <a:p>
            <a:pPr marL="0" indent="0" algn="ctr">
              <a:buNone/>
            </a:pPr>
            <a:endParaRPr lang="en-US" altLang="en-US" sz="4400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</p:txBody>
      </p:sp>
      <p:pic>
        <p:nvPicPr>
          <p:cNvPr id="9228" name="Picture 12">
            <a:extLst>
              <a:ext uri="{FF2B5EF4-FFF2-40B4-BE49-F238E27FC236}">
                <a16:creationId xmlns:a16="http://schemas.microsoft.com/office/drawing/2014/main" id="{0C691EB8-EE31-E013-BE0F-29B850894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161" y="533400"/>
            <a:ext cx="1011079" cy="97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>
            <a:extLst>
              <a:ext uri="{FF2B5EF4-FFF2-40B4-BE49-F238E27FC236}">
                <a16:creationId xmlns:a16="http://schemas.microsoft.com/office/drawing/2014/main" id="{D1F73E0F-B2F8-F897-2BD6-C58460020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533400"/>
            <a:ext cx="1011079" cy="97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54E2A8F-F53B-FA2C-7692-753253DB9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9C9408FC-9126-A8EC-CFD0-C470BC70A0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Fun Facts About the AT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0218D4A9-41DD-CF1B-F06A-7E65946B35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2920" y="1623060"/>
            <a:ext cx="9052560" cy="4945380"/>
          </a:xfrm>
        </p:spPr>
        <p:txBody>
          <a:bodyPr/>
          <a:lstStyle/>
          <a:p>
            <a:pPr marL="0" indent="0" algn="ctr">
              <a:buNone/>
            </a:pPr>
            <a:endParaRPr lang="en-US" altLang="en-US" sz="3960" dirty="0"/>
          </a:p>
          <a:p>
            <a:pPr marL="0" indent="0" algn="ctr">
              <a:buNone/>
            </a:pPr>
            <a:r>
              <a:rPr lang="en-US" altLang="en-US" sz="3960" dirty="0"/>
              <a:t>How do hikers protect themselves from large animals and dangerous people?</a:t>
            </a:r>
          </a:p>
          <a:p>
            <a:pPr marL="0" indent="0" algn="ctr">
              <a:buNone/>
            </a:pPr>
            <a:endParaRPr lang="en-US" altLang="en-US" sz="3960" dirty="0"/>
          </a:p>
          <a:p>
            <a:pPr marL="0" indent="0" algn="ctr">
              <a:buNone/>
            </a:pPr>
            <a:r>
              <a:rPr lang="en-US" altLang="en-US" sz="3960" dirty="0"/>
              <a:t>Bear pepper spray, pistol (cannot be carried in national parks)</a:t>
            </a:r>
          </a:p>
        </p:txBody>
      </p:sp>
    </p:spTree>
    <p:extLst>
      <p:ext uri="{BB962C8B-B14F-4D97-AF65-F5344CB8AC3E}">
        <p14:creationId xmlns:p14="http://schemas.microsoft.com/office/powerpoint/2010/main" val="192558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  <p:bldP spid="8195" grpI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12514455-9892-92D6-6857-0800616E9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A898AC1D-46E1-F6A7-8569-C509E9BC43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Fun Facts About the AT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3881392A-CE05-3135-826C-962B36C540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2920" y="1623060"/>
            <a:ext cx="9052560" cy="4945380"/>
          </a:xfrm>
        </p:spPr>
        <p:txBody>
          <a:bodyPr/>
          <a:lstStyle/>
          <a:p>
            <a:pPr marL="0" indent="0" algn="ctr">
              <a:buNone/>
            </a:pPr>
            <a:endParaRPr lang="en-US" altLang="en-US" sz="3960" dirty="0"/>
          </a:p>
          <a:p>
            <a:pPr marL="0" indent="0" algn="ctr">
              <a:buNone/>
            </a:pPr>
            <a:r>
              <a:rPr lang="en-US" altLang="en-US" sz="3960" dirty="0"/>
              <a:t>How do hikers find their way on the AT?</a:t>
            </a:r>
          </a:p>
          <a:p>
            <a:pPr marL="0" indent="0" algn="ctr">
              <a:buNone/>
            </a:pPr>
            <a:endParaRPr lang="en-US" altLang="en-US" sz="3960" dirty="0"/>
          </a:p>
          <a:p>
            <a:pPr marL="0" indent="0" algn="ctr">
              <a:buNone/>
            </a:pPr>
            <a:r>
              <a:rPr lang="en-US" altLang="en-US" sz="3960" dirty="0"/>
              <a:t>Follow white, rectangular trail markers on trees; </a:t>
            </a:r>
            <a:r>
              <a:rPr lang="en-US" altLang="en-US" sz="3960" dirty="0" err="1"/>
              <a:t>FarOut</a:t>
            </a:r>
            <a:r>
              <a:rPr lang="en-US" altLang="en-US" sz="3960" dirty="0"/>
              <a:t> app, AT Guide</a:t>
            </a:r>
          </a:p>
        </p:txBody>
      </p:sp>
    </p:spTree>
    <p:extLst>
      <p:ext uri="{BB962C8B-B14F-4D97-AF65-F5344CB8AC3E}">
        <p14:creationId xmlns:p14="http://schemas.microsoft.com/office/powerpoint/2010/main" val="421891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  <p:bldP spid="8195" grpI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B0B6554-60EF-F33C-4807-B32EDB66D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D2D7C86-BFC2-7DC9-9EA0-8C3419F92D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2920" y="20145"/>
            <a:ext cx="9052560" cy="1257300"/>
          </a:xfrm>
        </p:spPr>
        <p:txBody>
          <a:bodyPr/>
          <a:lstStyle/>
          <a:p>
            <a:r>
              <a:rPr lang="en-US" altLang="en-US" dirty="0"/>
              <a:t>Far Out App</a:t>
            </a:r>
          </a:p>
        </p:txBody>
      </p:sp>
      <p:pic>
        <p:nvPicPr>
          <p:cNvPr id="4" name="Content Placeholder 3" descr="A map of a country&#10;&#10;AI-generated content may be incorrect.">
            <a:extLst>
              <a:ext uri="{FF2B5EF4-FFF2-40B4-BE49-F238E27FC236}">
                <a16:creationId xmlns:a16="http://schemas.microsoft.com/office/drawing/2014/main" id="{60DF7B98-5995-23C2-D36B-D557AAF01D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780"/>
            <a:ext cx="2933700" cy="6364640"/>
          </a:xfr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E0F8D85-0E1F-DE4C-6D3E-FDF50F093E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1" y="1293460"/>
            <a:ext cx="2935802" cy="6364640"/>
          </a:xfrm>
          <a:prstGeom prst="rect">
            <a:avLst/>
          </a:prstGeom>
        </p:spPr>
      </p:pic>
      <p:pic>
        <p:nvPicPr>
          <p:cNvPr id="8" name="Picture 7" descr="A screen shot of a graph&#10;&#10;AI-generated content may be incorrect.">
            <a:extLst>
              <a:ext uri="{FF2B5EF4-FFF2-40B4-BE49-F238E27FC236}">
                <a16:creationId xmlns:a16="http://schemas.microsoft.com/office/drawing/2014/main" id="{19B38D5F-4A1B-AC9C-DB5E-997FABBBD1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81" y="1287780"/>
            <a:ext cx="2938422" cy="637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482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21897EC-9287-CB71-7848-A81C907F7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0C7A45E-F4E7-6C3C-2D48-34223F3BCC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Fun Facts About the AT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F776C581-5147-FE23-2B7E-DFFB35C51B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2920" y="1623060"/>
            <a:ext cx="9052560" cy="4945380"/>
          </a:xfrm>
        </p:spPr>
        <p:txBody>
          <a:bodyPr/>
          <a:lstStyle/>
          <a:p>
            <a:pPr marL="0" indent="0" algn="ctr">
              <a:buNone/>
            </a:pPr>
            <a:endParaRPr lang="en-US" altLang="en-US" sz="3960" dirty="0"/>
          </a:p>
          <a:p>
            <a:pPr marL="0" indent="0" algn="ctr">
              <a:buNone/>
            </a:pPr>
            <a:r>
              <a:rPr lang="en-US" altLang="en-US" sz="3960" dirty="0"/>
              <a:t>What happens if there is a major emergency?</a:t>
            </a:r>
          </a:p>
          <a:p>
            <a:pPr marL="0" indent="0" algn="ctr">
              <a:buNone/>
            </a:pPr>
            <a:endParaRPr lang="en-US" altLang="en-US" sz="3960" dirty="0"/>
          </a:p>
          <a:p>
            <a:pPr marL="0" indent="0" algn="ctr">
              <a:buNone/>
            </a:pPr>
            <a:r>
              <a:rPr lang="en-US" altLang="en-US" sz="3960" dirty="0"/>
              <a:t>Activate SOS on Garmin In-Reach device (uses Iridium satellite network)</a:t>
            </a:r>
          </a:p>
        </p:txBody>
      </p:sp>
    </p:spTree>
    <p:extLst>
      <p:ext uri="{BB962C8B-B14F-4D97-AF65-F5344CB8AC3E}">
        <p14:creationId xmlns:p14="http://schemas.microsoft.com/office/powerpoint/2010/main" val="351806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  <p:bldP spid="8195" grpI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95BD84A-5016-2DAB-05B6-DB24EA034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D259D033-22B4-8EBF-6BB7-BF540FAF45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Fun Facts About the AT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54DEB71B-6EE8-1C09-D28D-2ADCF6C015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2920" y="1623060"/>
            <a:ext cx="9052560" cy="4945380"/>
          </a:xfrm>
        </p:spPr>
        <p:txBody>
          <a:bodyPr/>
          <a:lstStyle/>
          <a:p>
            <a:pPr marL="0" indent="0" algn="ctr">
              <a:buNone/>
            </a:pPr>
            <a:endParaRPr lang="en-US" altLang="en-US" sz="3960" dirty="0"/>
          </a:p>
          <a:p>
            <a:pPr marL="0" indent="0" algn="ctr">
              <a:buNone/>
            </a:pPr>
            <a:r>
              <a:rPr lang="en-US" altLang="en-US" sz="3960" dirty="0"/>
              <a:t>How do hikers communicate with family and friends? </a:t>
            </a:r>
          </a:p>
          <a:p>
            <a:pPr marL="0" indent="0" algn="ctr">
              <a:buNone/>
            </a:pPr>
            <a:endParaRPr lang="en-US" altLang="en-US" sz="3960" dirty="0"/>
          </a:p>
          <a:p>
            <a:pPr marL="0" indent="0" algn="ctr">
              <a:buNone/>
            </a:pPr>
            <a:r>
              <a:rPr lang="en-US" altLang="en-US" sz="3960" dirty="0"/>
              <a:t>Smart phones (Verizon best coverage), Satellite devices (Garmin </a:t>
            </a:r>
            <a:r>
              <a:rPr lang="en-US" altLang="en-US" sz="3960" dirty="0" err="1"/>
              <a:t>InReach</a:t>
            </a:r>
            <a:r>
              <a:rPr lang="en-US" altLang="en-US" sz="3960" dirty="0"/>
              <a:t>), </a:t>
            </a:r>
            <a:r>
              <a:rPr lang="en-US" altLang="en-US" sz="3960" dirty="0" err="1"/>
              <a:t>FaceBook</a:t>
            </a:r>
            <a:r>
              <a:rPr lang="en-US" altLang="en-US" sz="3960" dirty="0"/>
              <a:t>, Blogs</a:t>
            </a:r>
          </a:p>
        </p:txBody>
      </p:sp>
    </p:spTree>
    <p:extLst>
      <p:ext uri="{BB962C8B-B14F-4D97-AF65-F5344CB8AC3E}">
        <p14:creationId xmlns:p14="http://schemas.microsoft.com/office/powerpoint/2010/main" val="353141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  <p:bldP spid="8195" grpI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58" name="Picture 18">
            <a:extLst>
              <a:ext uri="{FF2B5EF4-FFF2-40B4-BE49-F238E27FC236}">
                <a16:creationId xmlns:a16="http://schemas.microsoft.com/office/drawing/2014/main" id="{52A78EEF-3132-A880-E48F-010FC1509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980" y="2125980"/>
            <a:ext cx="3654902" cy="38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59" name="Rectangle 19">
            <a:extLst>
              <a:ext uri="{FF2B5EF4-FFF2-40B4-BE49-F238E27FC236}">
                <a16:creationId xmlns:a16="http://schemas.microsoft.com/office/drawing/2014/main" id="{30CEF227-0BBE-C981-3A9D-6CFED2E2C8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QUESTIONS?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0BE473F4-634F-5405-3B47-346C3ABF47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Answer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D1517641-8FDD-6566-1452-9F2252EF0D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If you walked 12 miles a day, it would take you 180 days or 6 months to complete the Appalachian Trail. </a:t>
            </a:r>
          </a:p>
          <a:p>
            <a:endParaRPr lang="en-US" altLang="en-US" dirty="0"/>
          </a:p>
          <a:p>
            <a:r>
              <a:rPr lang="en-US" altLang="en-US" dirty="0"/>
              <a:t>15 miles/day, 5 months</a:t>
            </a:r>
          </a:p>
          <a:p>
            <a:r>
              <a:rPr lang="en-US" altLang="en-US" dirty="0"/>
              <a:t>18 miles/day, 4 months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pic>
        <p:nvPicPr>
          <p:cNvPr id="39941" name="Picture 5">
            <a:extLst>
              <a:ext uri="{FF2B5EF4-FFF2-40B4-BE49-F238E27FC236}">
                <a16:creationId xmlns:a16="http://schemas.microsoft.com/office/drawing/2014/main" id="{A22BA07F-9591-5FA7-D300-3F041FBA0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697" y="3299460"/>
            <a:ext cx="2582703" cy="393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8" name="Rectangle 6">
            <a:extLst>
              <a:ext uri="{FF2B5EF4-FFF2-40B4-BE49-F238E27FC236}">
                <a16:creationId xmlns:a16="http://schemas.microsoft.com/office/drawing/2014/main" id="{32D0C84D-C904-54EC-404B-A43FCD1F75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</a:t>
            </a:r>
          </a:p>
        </p:txBody>
      </p:sp>
      <p:pic>
        <p:nvPicPr>
          <p:cNvPr id="59397" name="Picture 5">
            <a:extLst>
              <a:ext uri="{FF2B5EF4-FFF2-40B4-BE49-F238E27FC236}">
                <a16:creationId xmlns:a16="http://schemas.microsoft.com/office/drawing/2014/main" id="{45C9958E-02DE-41EA-B74B-7E41F86D2A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3140" y="1371600"/>
            <a:ext cx="5867400" cy="6286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6C6ED385-CE68-3801-6B85-B31DFCFB0F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Who &amp; When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4FCBB34C-680A-F964-4A21-9E98FFB9AF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The Appalachian Trail was the "brainchild" of Benton MacKaye, educated as a forester, who proposed connecting thread of already existing trails.  </a:t>
            </a:r>
          </a:p>
          <a:p>
            <a:r>
              <a:rPr lang="en-US" altLang="en-US" dirty="0"/>
              <a:t>1921 he published his idea.</a:t>
            </a:r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09FF43D-823D-9069-4756-8AA165B4D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4E9F68EA-B21A-0C6D-C5C7-DB74B581A0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Who &amp; When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82C68C66-A2A1-727D-C72D-20FDAE5273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Appalachian Trail Conservancy (ATC): the only nonprofit devoted exclusively to protecting, managing, and advocating for the entire Appalachian National Scenic Trail</a:t>
            </a:r>
          </a:p>
          <a:p>
            <a:endParaRPr lang="en-US" altLang="en-US" dirty="0"/>
          </a:p>
          <a:p>
            <a:r>
              <a:rPr lang="en-US" altLang="en-US" dirty="0"/>
              <a:t>Headquarters in Harpers Ferry, West Virginia</a:t>
            </a:r>
          </a:p>
        </p:txBody>
      </p:sp>
    </p:spTree>
    <p:extLst>
      <p:ext uri="{BB962C8B-B14F-4D97-AF65-F5344CB8AC3E}">
        <p14:creationId xmlns:p14="http://schemas.microsoft.com/office/powerpoint/2010/main" val="386233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D7D5408-D9B5-21A4-920B-B793F767C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7DE999CB-20A3-B1BC-6C69-424A9A05BD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Who &amp; When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9F4233BC-43A6-1515-6FFC-991594B6A7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3080" dirty="0"/>
              <a:t>At the summation of the two-day meeting on March 3, 1925, at the Grand Raleigh Hotel in Washington, DC the Appalachian Trail Conference (later renamed Conservancy) was established to realize a dream – a continuous footpath, from Georgia to Maine.</a:t>
            </a:r>
          </a:p>
          <a:p>
            <a:endParaRPr lang="en-US" sz="3080" dirty="0"/>
          </a:p>
          <a:p>
            <a:r>
              <a:rPr lang="en-US" sz="3080" dirty="0"/>
              <a:t>Celebrating the 100-Year Anniversary in 2025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22484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607D8B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untain Top theme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ountain Top theme" id="{8DF5E1A4-803C-45B3-B18F-392C74ADD224}" vid="{EE234741-3566-42CD-830E-EF9A8F7ED82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21086</TotalTime>
  <Words>1083</Words>
  <Application>Microsoft Office PowerPoint</Application>
  <PresentationFormat>Custom</PresentationFormat>
  <Paragraphs>209</Paragraphs>
  <Slides>45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Calibri Light</vt:lpstr>
      <vt:lpstr>Georgia</vt:lpstr>
      <vt:lpstr>Helvetica Neue</vt:lpstr>
      <vt:lpstr>Office Theme</vt:lpstr>
      <vt:lpstr>Mountain Top theme</vt:lpstr>
      <vt:lpstr>PowerPoint Presentation</vt:lpstr>
      <vt:lpstr>The 5 W’s</vt:lpstr>
      <vt:lpstr>What Is The Appalachian Trail?</vt:lpstr>
      <vt:lpstr>Math Question</vt:lpstr>
      <vt:lpstr>Answer</vt:lpstr>
      <vt:lpstr>Where</vt:lpstr>
      <vt:lpstr>Who &amp; When</vt:lpstr>
      <vt:lpstr>Who &amp; When</vt:lpstr>
      <vt:lpstr>Who &amp; When</vt:lpstr>
      <vt:lpstr>Who &amp; When</vt:lpstr>
      <vt:lpstr>Who and When</vt:lpstr>
      <vt:lpstr>How Many????</vt:lpstr>
      <vt:lpstr>Why for me?</vt:lpstr>
      <vt:lpstr>Why</vt:lpstr>
      <vt:lpstr>PowerPoint Presentation</vt:lpstr>
      <vt:lpstr>PowerPoint Presentation</vt:lpstr>
      <vt:lpstr>PowerPoint Presentation</vt:lpstr>
      <vt:lpstr>How have I prepared for AT Thru-Hike?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 Facts About the AT</vt:lpstr>
      <vt:lpstr>Fun Facts About the AT</vt:lpstr>
      <vt:lpstr>Fun Facts About the AT</vt:lpstr>
      <vt:lpstr>Fun Facts About the AT</vt:lpstr>
      <vt:lpstr>Fun Facts About the AT</vt:lpstr>
      <vt:lpstr>Fun Facts About the AT</vt:lpstr>
      <vt:lpstr>Fun Facts About the AT</vt:lpstr>
      <vt:lpstr>Fun Facts About the AT</vt:lpstr>
      <vt:lpstr>Fun Facts About the AT</vt:lpstr>
      <vt:lpstr>Fun Facts About the AT</vt:lpstr>
      <vt:lpstr>Fun Facts About the AT</vt:lpstr>
      <vt:lpstr>Fun Facts About the AT</vt:lpstr>
      <vt:lpstr>Fun Facts About the AT</vt:lpstr>
      <vt:lpstr>Fun Facts About the AT</vt:lpstr>
      <vt:lpstr>Fun Facts About the AT</vt:lpstr>
      <vt:lpstr>Fun Facts About the AT</vt:lpstr>
      <vt:lpstr>Fun Facts About the AT</vt:lpstr>
      <vt:lpstr>Fun Facts About the AT</vt:lpstr>
      <vt:lpstr>Far Out App</vt:lpstr>
      <vt:lpstr>Fun Facts About the AT</vt:lpstr>
      <vt:lpstr>Fun Facts About the AT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Gary Goforth</cp:lastModifiedBy>
  <cp:revision>429</cp:revision>
  <cp:lastPrinted>2024-06-28T15:40:48Z</cp:lastPrinted>
  <dcterms:created xsi:type="dcterms:W3CDTF">2017-04-20T10:33:49Z</dcterms:created>
  <dcterms:modified xsi:type="dcterms:W3CDTF">2025-05-29T01:33:11Z</dcterms:modified>
</cp:coreProperties>
</file>